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406" r:id="rId4"/>
    <p:sldId id="260" r:id="rId5"/>
    <p:sldId id="296" r:id="rId6"/>
    <p:sldId id="297" r:id="rId7"/>
    <p:sldId id="298" r:id="rId8"/>
    <p:sldId id="295" r:id="rId9"/>
    <p:sldId id="264" r:id="rId10"/>
    <p:sldId id="265" r:id="rId11"/>
    <p:sldId id="308" r:id="rId12"/>
    <p:sldId id="273" r:id="rId13"/>
    <p:sldId id="291" r:id="rId14"/>
    <p:sldId id="292" r:id="rId15"/>
    <p:sldId id="395" r:id="rId16"/>
    <p:sldId id="396" r:id="rId17"/>
    <p:sldId id="268" r:id="rId18"/>
    <p:sldId id="274" r:id="rId19"/>
    <p:sldId id="299" r:id="rId20"/>
    <p:sldId id="262" r:id="rId21"/>
    <p:sldId id="269" r:id="rId22"/>
    <p:sldId id="277" r:id="rId23"/>
    <p:sldId id="404" r:id="rId24"/>
    <p:sldId id="403" r:id="rId25"/>
    <p:sldId id="275" r:id="rId26"/>
    <p:sldId id="306" r:id="rId27"/>
    <p:sldId id="307" r:id="rId28"/>
    <p:sldId id="343" r:id="rId29"/>
    <p:sldId id="397" r:id="rId30"/>
    <p:sldId id="280" r:id="rId31"/>
    <p:sldId id="281" r:id="rId32"/>
    <p:sldId id="294" r:id="rId33"/>
    <p:sldId id="405" r:id="rId34"/>
    <p:sldId id="309" r:id="rId35"/>
    <p:sldId id="310" r:id="rId36"/>
    <p:sldId id="311" r:id="rId37"/>
    <p:sldId id="312" r:id="rId38"/>
    <p:sldId id="313" r:id="rId39"/>
    <p:sldId id="282" r:id="rId40"/>
    <p:sldId id="392" r:id="rId41"/>
    <p:sldId id="393" r:id="rId42"/>
    <p:sldId id="305" r:id="rId43"/>
    <p:sldId id="391" r:id="rId44"/>
    <p:sldId id="284" r:id="rId45"/>
    <p:sldId id="285" r:id="rId46"/>
    <p:sldId id="409" r:id="rId47"/>
    <p:sldId id="410" r:id="rId48"/>
    <p:sldId id="287" r:id="rId49"/>
    <p:sldId id="301" r:id="rId50"/>
    <p:sldId id="289" r:id="rId51"/>
    <p:sldId id="304" r:id="rId52"/>
    <p:sldId id="398" r:id="rId53"/>
    <p:sldId id="399" r:id="rId54"/>
    <p:sldId id="400" r:id="rId55"/>
    <p:sldId id="401" r:id="rId56"/>
    <p:sldId id="411" r:id="rId57"/>
    <p:sldId id="402" r:id="rId5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3A8A-90E9-4649-95E7-9E8DE9B557BC}" type="datetimeFigureOut">
              <a:rPr lang="en-MY" smtClean="0"/>
              <a:t>2/1/2025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D2CE7860-54F7-4AE1-9559-5B8CDCE21B4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1643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3A8A-90E9-4649-95E7-9E8DE9B557BC}" type="datetimeFigureOut">
              <a:rPr lang="en-MY" smtClean="0"/>
              <a:t>2/1/2025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7860-54F7-4AE1-9559-5B8CDCE21B4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09199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F6763A8A-90E9-4649-95E7-9E8DE9B557BC}" type="datetimeFigureOut">
              <a:rPr lang="en-MY" smtClean="0"/>
              <a:t>2/1/2025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MY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D2CE7860-54F7-4AE1-9559-5B8CDCE21B4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8112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3A8A-90E9-4649-95E7-9E8DE9B557BC}" type="datetimeFigureOut">
              <a:rPr lang="en-MY" smtClean="0"/>
              <a:t>2/1/2025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7860-54F7-4AE1-9559-5B8CDCE21B4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29906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3A8A-90E9-4649-95E7-9E8DE9B557BC}" type="datetimeFigureOut">
              <a:rPr lang="en-MY" smtClean="0"/>
              <a:t>2/1/2025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7860-54F7-4AE1-9559-5B8CDCE21B4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37216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3A8A-90E9-4649-95E7-9E8DE9B557BC}" type="datetimeFigureOut">
              <a:rPr lang="en-MY" smtClean="0"/>
              <a:t>2/1/2025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7860-54F7-4AE1-9559-5B8CDCE21B4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69306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3A8A-90E9-4649-95E7-9E8DE9B557BC}" type="datetimeFigureOut">
              <a:rPr lang="en-MY" smtClean="0"/>
              <a:t>2/1/2025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7860-54F7-4AE1-9559-5B8CDCE21B4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88720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3A8A-90E9-4649-95E7-9E8DE9B557BC}" type="datetimeFigureOut">
              <a:rPr lang="en-MY" smtClean="0"/>
              <a:t>2/1/2025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7860-54F7-4AE1-9559-5B8CDCE21B4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41441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3A8A-90E9-4649-95E7-9E8DE9B557BC}" type="datetimeFigureOut">
              <a:rPr lang="en-MY" smtClean="0"/>
              <a:t>2/1/2025</a:t>
            </a:fld>
            <a:endParaRPr lang="en-MY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7860-54F7-4AE1-9559-5B8CDCE21B4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51101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3A8A-90E9-4649-95E7-9E8DE9B557BC}" type="datetimeFigureOut">
              <a:rPr lang="en-MY" smtClean="0"/>
              <a:t>2/1/2025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7860-54F7-4AE1-9559-5B8CDCE21B4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65801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3A8A-90E9-4649-95E7-9E8DE9B557BC}" type="datetimeFigureOut">
              <a:rPr lang="en-MY" smtClean="0"/>
              <a:t>2/1/2025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7860-54F7-4AE1-9559-5B8CDCE21B4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34325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F6763A8A-90E9-4649-95E7-9E8DE9B557BC}" type="datetimeFigureOut">
              <a:rPr lang="en-MY" smtClean="0"/>
              <a:t>2/1/2025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MY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D2CE7860-54F7-4AE1-9559-5B8CDCE21B4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355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8D89F-A016-4A7B-BE57-F3D21DD1B1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7009" y="954338"/>
            <a:ext cx="9927603" cy="3823044"/>
          </a:xfrm>
        </p:spPr>
        <p:txBody>
          <a:bodyPr>
            <a:normAutofit/>
          </a:bodyPr>
          <a:lstStyle/>
          <a:p>
            <a:r>
              <a:rPr lang="en-US" dirty="0"/>
              <a:t>BENGKEL REVISI GEMILANG SPM 2024</a:t>
            </a:r>
            <a:br>
              <a:rPr lang="en-US" dirty="0"/>
            </a:br>
            <a:endParaRPr lang="en-MY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4210C0-C737-4007-BC50-A7ADA0F097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4214191"/>
            <a:ext cx="8915399" cy="1689471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Aharoni" panose="02010803020104030203" pitchFamily="2" charset="-79"/>
                <a:cs typeface="Aharoni" panose="02010803020104030203" pitchFamily="2" charset="-79"/>
              </a:rPr>
              <a:t>AYAT KEFAHAMAN &amp; HADIS</a:t>
            </a:r>
            <a:endParaRPr lang="en-MY" sz="4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71806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600CA-1FAB-4591-A43C-C6514FCDA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265044"/>
            <a:ext cx="8911687" cy="861392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Aharoni" panose="02010803020104030203" pitchFamily="2" charset="-79"/>
                <a:cs typeface="Aharoni" panose="02010803020104030203" pitchFamily="2" charset="-79"/>
              </a:rPr>
              <a:t>AYAT KEFAHAMAN</a:t>
            </a:r>
            <a:endParaRPr lang="en-MY" sz="4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ED3E2F9-FBCB-4CF4-8296-BDC6131456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4614295"/>
              </p:ext>
            </p:extLst>
          </p:nvPr>
        </p:nvGraphicFramePr>
        <p:xfrm>
          <a:off x="291547" y="1325218"/>
          <a:ext cx="11529392" cy="4503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4696">
                  <a:extLst>
                    <a:ext uri="{9D8B030D-6E8A-4147-A177-3AD203B41FA5}">
                      <a16:colId xmlns:a16="http://schemas.microsoft.com/office/drawing/2014/main" val="4118718840"/>
                    </a:ext>
                  </a:extLst>
                </a:gridCol>
                <a:gridCol w="5764696">
                  <a:extLst>
                    <a:ext uri="{9D8B030D-6E8A-4147-A177-3AD203B41FA5}">
                      <a16:colId xmlns:a16="http://schemas.microsoft.com/office/drawing/2014/main" val="4194757206"/>
                    </a:ext>
                  </a:extLst>
                </a:gridCol>
              </a:tblGrid>
              <a:tr h="736103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AYAT  KEFAHAMAN TINGKATAN 4</a:t>
                      </a:r>
                      <a:endParaRPr lang="en-MY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AYAT KEFAHAMAN TINGKATAN 5</a:t>
                      </a:r>
                      <a:endParaRPr lang="en-MY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881077"/>
                  </a:ext>
                </a:extLst>
              </a:tr>
              <a:tr h="702442">
                <a:tc>
                  <a:txBody>
                    <a:bodyPr/>
                    <a:lstStyle/>
                    <a:p>
                      <a:r>
                        <a:rPr lang="en-MY" sz="2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LARANGAN RASUAH (2021)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KEPELBAGAIAN BANGSA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747528"/>
                  </a:ext>
                </a:extLst>
              </a:tr>
              <a:tr h="628608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MEMAHAMI SUNNATULLAH</a:t>
                      </a:r>
                      <a:endParaRPr lang="en-MY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CIRI-CIRI MUKMIN BERJAYA (2021) </a:t>
                      </a:r>
                      <a:endParaRPr lang="en-MY" sz="2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625794"/>
                  </a:ext>
                </a:extLst>
              </a:tr>
              <a:tr h="1060267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LARANGAN MEMPERSENDAKAN AGAMA</a:t>
                      </a:r>
                      <a:endParaRPr lang="en-MY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475085"/>
                  </a:ext>
                </a:extLst>
              </a:tr>
              <a:tr h="1060267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DAKWAH PEMACU KEMAJUAN (2022)</a:t>
                      </a:r>
                      <a:endParaRPr lang="en-MY" sz="2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7945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9940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C9F2B-5872-4F49-9A45-3289F2DCF8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7496" y="344557"/>
            <a:ext cx="10007116" cy="5566665"/>
          </a:xfrm>
        </p:spPr>
        <p:txBody>
          <a:bodyPr/>
          <a:lstStyle/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n-US" sz="6000" dirty="0">
                <a:latin typeface="Aharoni" panose="02010803020104030203" pitchFamily="2" charset="-79"/>
                <a:cs typeface="Aharoni" panose="02010803020104030203" pitchFamily="2" charset="-79"/>
              </a:rPr>
              <a:t>TAMBAHAN</a:t>
            </a:r>
          </a:p>
          <a:p>
            <a:endParaRPr lang="en-US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401018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A2B31-A01D-4E97-A741-8734B0BF8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4331" y="265043"/>
            <a:ext cx="9490282" cy="681735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LARANGAN RASUAH</a:t>
            </a:r>
            <a:endParaRPr lang="en-MY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25F2AF5-9287-463A-8ED2-2D840ECB0A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43" r="9397" b="40830"/>
          <a:stretch/>
        </p:blipFill>
        <p:spPr>
          <a:xfrm>
            <a:off x="965683" y="1457739"/>
            <a:ext cx="10538929" cy="25709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9775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128EFC97-078F-4028-961F-4FB65F26DA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8922048"/>
              </p:ext>
            </p:extLst>
          </p:nvPr>
        </p:nvGraphicFramePr>
        <p:xfrm>
          <a:off x="1484243" y="795130"/>
          <a:ext cx="10020370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5740">
                  <a:extLst>
                    <a:ext uri="{9D8B030D-6E8A-4147-A177-3AD203B41FA5}">
                      <a16:colId xmlns:a16="http://schemas.microsoft.com/office/drawing/2014/main" val="1652643695"/>
                    </a:ext>
                  </a:extLst>
                </a:gridCol>
                <a:gridCol w="5514630">
                  <a:extLst>
                    <a:ext uri="{9D8B030D-6E8A-4147-A177-3AD203B41FA5}">
                      <a16:colId xmlns:a16="http://schemas.microsoft.com/office/drawing/2014/main" val="1583581534"/>
                    </a:ext>
                  </a:extLst>
                </a:gridCol>
              </a:tblGrid>
              <a:tr h="694119">
                <a:tc>
                  <a:txBody>
                    <a:bodyPr/>
                    <a:lstStyle/>
                    <a:p>
                      <a:r>
                        <a:rPr lang="en-US" dirty="0"/>
                        <a:t>KALIMAH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MAKSUD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326115"/>
                  </a:ext>
                </a:extLst>
              </a:tr>
              <a:tr h="4792281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US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1</a:t>
                      </a:r>
                      <a:r>
                        <a:rPr lang="en-MY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. HARTA ORANG LAIN</a:t>
                      </a:r>
                    </a:p>
                    <a:p>
                      <a:endParaRPr lang="en-US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2</a:t>
                      </a:r>
                      <a:r>
                        <a:rPr lang="en-MY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.DENGAN JALAN YANG SALAH</a:t>
                      </a:r>
                      <a:endParaRPr lang="en-MY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US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3</a:t>
                      </a:r>
                      <a:r>
                        <a:rPr lang="en-MY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. PARA HAKIM</a:t>
                      </a:r>
                      <a:endParaRPr lang="en-MY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MY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MY" sz="2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4. DENGAN DOSA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350130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904B8F72-B60A-4B46-AB89-915737BE1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7" t="25176" r="38835" b="45620"/>
          <a:stretch/>
        </p:blipFill>
        <p:spPr>
          <a:xfrm>
            <a:off x="1736036" y="1934816"/>
            <a:ext cx="4055164" cy="36973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05989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54C166-17AC-40FD-8BBD-CAE5FEB10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5704" y="569843"/>
            <a:ext cx="10258908" cy="5897218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2. NYATAKAN MAKSUD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RASUAH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.   ( </a:t>
            </a:r>
            <a:r>
              <a:rPr lang="en-US" sz="2800" dirty="0" err="1">
                <a:latin typeface="Aharoni" panose="02010803020104030203" pitchFamily="2" charset="-79"/>
                <a:cs typeface="Aharoni" panose="02010803020104030203" pitchFamily="2" charset="-79"/>
              </a:rPr>
              <a:t>Suapan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/ PB / BP)</a:t>
            </a:r>
          </a:p>
          <a:p>
            <a:r>
              <a:rPr lang="en-US" sz="28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SEBARANG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PEMBERIAN ATAU SUAPAN / 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YANG BERTUJUAN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MEMALSUKAN KEBENARAN  </a:t>
            </a:r>
            <a:r>
              <a:rPr lang="en-US" sz="28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(</a:t>
            </a:r>
            <a:r>
              <a:rPr lang="en-US" sz="2800" dirty="0" err="1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Palsu</a:t>
            </a:r>
            <a:r>
              <a:rPr lang="en-US" sz="28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Benar</a:t>
            </a:r>
            <a:r>
              <a:rPr lang="en-US" sz="28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)/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DAN MEMBENARKAN KEPALSUAN </a:t>
            </a:r>
            <a:r>
              <a:rPr lang="en-US" sz="28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(</a:t>
            </a:r>
            <a:r>
              <a:rPr lang="en-US" sz="2800" dirty="0" err="1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Benar</a:t>
            </a:r>
            <a:r>
              <a:rPr lang="en-US" sz="28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Palsu</a:t>
            </a:r>
            <a:r>
              <a:rPr lang="en-US" sz="28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)</a:t>
            </a:r>
          </a:p>
          <a:p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3. SENARAIKAN EMPAT LARANGAN ALLAH SWT SELAIN DARIPADA RASUAH.   J  R/C T R</a:t>
            </a:r>
          </a:p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1. 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MEROMPAK / MENCURI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2. MENIPU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3. JUDI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4. RIBA</a:t>
            </a:r>
          </a:p>
          <a:p>
            <a:endParaRPr lang="en-MY" sz="28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72708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54C166-17AC-40FD-8BBD-CAE5FEB10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5704" y="569843"/>
            <a:ext cx="10258908" cy="5897218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4. JELASKAN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EMPAT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 KESAN PERBUATAN RASUAH.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HIDUP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DILAKNAT OLEH ALLAH SWT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DIRI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DIBENCI OLEH MASYARAKAT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MARUAH DIRI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 PANDANG HINA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EKONOMI NEGARA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MENJADI LUMPUH</a:t>
            </a:r>
          </a:p>
          <a:p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5. TERANGKAN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 PENGAJARAN AYAT.</a:t>
            </a:r>
          </a:p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1. KITA HENDAKLAH  / 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MENJAUHI PERBUATAN RASUAH 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/ AGAR 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BAHAGIA DI DUNIA DAN DI AKHIRAT</a:t>
            </a:r>
          </a:p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2. KITA HENDAKLAH /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MENCARI REZEKI YANG HALAL / 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SUPAYA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/ HIDUP DIREDAI ALLAH SWT</a:t>
            </a:r>
            <a:endParaRPr lang="en-MY" sz="28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48831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A2B31-A01D-4E97-A741-8734B0BF8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4331" y="265043"/>
            <a:ext cx="9490282" cy="681735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MEMAHAMI SUNNATULLAH</a:t>
            </a:r>
            <a:endParaRPr lang="en-MY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F51886-74E9-4FB4-AEC0-CB0841D8F7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4" t="28792" r="10786" b="23542"/>
          <a:stretch/>
        </p:blipFill>
        <p:spPr>
          <a:xfrm>
            <a:off x="1073426" y="1311965"/>
            <a:ext cx="10045147" cy="45985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3709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128EFC97-078F-4028-961F-4FB65F26DA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038297"/>
              </p:ext>
            </p:extLst>
          </p:nvPr>
        </p:nvGraphicFramePr>
        <p:xfrm>
          <a:off x="1484243" y="795130"/>
          <a:ext cx="10020370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5740">
                  <a:extLst>
                    <a:ext uri="{9D8B030D-6E8A-4147-A177-3AD203B41FA5}">
                      <a16:colId xmlns:a16="http://schemas.microsoft.com/office/drawing/2014/main" val="1652643695"/>
                    </a:ext>
                  </a:extLst>
                </a:gridCol>
                <a:gridCol w="5514630">
                  <a:extLst>
                    <a:ext uri="{9D8B030D-6E8A-4147-A177-3AD203B41FA5}">
                      <a16:colId xmlns:a16="http://schemas.microsoft.com/office/drawing/2014/main" val="1583581534"/>
                    </a:ext>
                  </a:extLst>
                </a:gridCol>
              </a:tblGrid>
              <a:tr h="694119">
                <a:tc>
                  <a:txBody>
                    <a:bodyPr/>
                    <a:lstStyle/>
                    <a:p>
                      <a:r>
                        <a:rPr lang="en-US" dirty="0"/>
                        <a:t>KALIMAH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MAKSUD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326115"/>
                  </a:ext>
                </a:extLst>
              </a:tr>
              <a:tr h="4792281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1</a:t>
                      </a:r>
                      <a:r>
                        <a:rPr lang="en-MY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. MAKA </a:t>
                      </a:r>
                      <a:r>
                        <a:rPr lang="en-MY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MENGEMBARALAH KAMU </a:t>
                      </a:r>
                      <a:r>
                        <a:rPr lang="en-MY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DI MUKA BUMI</a:t>
                      </a:r>
                    </a:p>
                    <a:p>
                      <a:endParaRPr lang="en-US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US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2</a:t>
                      </a:r>
                      <a:r>
                        <a:rPr lang="en-MY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. KESUDAHAN </a:t>
                      </a:r>
                      <a:r>
                        <a:rPr lang="en-MY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GOLONGAN PENDUSTA</a:t>
                      </a:r>
                    </a:p>
                    <a:p>
                      <a:endParaRPr lang="en-US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US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3</a:t>
                      </a:r>
                      <a:r>
                        <a:rPr lang="en-MY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. DAN </a:t>
                      </a:r>
                      <a:r>
                        <a:rPr lang="en-MY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PETUNJUK</a:t>
                      </a:r>
                      <a:r>
                        <a:rPr lang="en-MY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SERTA </a:t>
                      </a:r>
                      <a:r>
                        <a:rPr lang="en-MY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PENGAJARAN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350130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0E763269-53C0-4363-8C34-F2C1869008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6" t="35067" r="57388" b="24441"/>
          <a:stretch/>
        </p:blipFill>
        <p:spPr>
          <a:xfrm>
            <a:off x="1736036" y="1931504"/>
            <a:ext cx="3869633" cy="29949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0762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54C166-17AC-40FD-8BBD-CAE5FEB10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5704" y="569843"/>
            <a:ext cx="10258908" cy="5897218"/>
          </a:xfrm>
        </p:spPr>
        <p:txBody>
          <a:bodyPr/>
          <a:lstStyle/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2. APAKAH MAKSUD SUNNATULLAH.</a:t>
            </a:r>
          </a:p>
          <a:p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SISTEM DAN PERATURAN 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YANG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DITETAPKAN 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OLEH ALLAH SWT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TERHADAP SEMUA MAKHLUK 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/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YANG TIDAK BOLEH DI UBAH</a:t>
            </a:r>
          </a:p>
          <a:p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3. NYATAKAN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KONSEP SUNNATULLAH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1. BERSIFAT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TETAP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 DAN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KEKAL</a:t>
            </a:r>
          </a:p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2.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MERANGKUMI 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SEMUA MAKHLUK</a:t>
            </a:r>
          </a:p>
          <a:p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3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, BERASAKAN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KONSEP SEBAB , MUSABAB DAN AKIBAT</a:t>
            </a:r>
          </a:p>
        </p:txBody>
      </p:sp>
    </p:spTree>
    <p:extLst>
      <p:ext uri="{BB962C8B-B14F-4D97-AF65-F5344CB8AC3E}">
        <p14:creationId xmlns:p14="http://schemas.microsoft.com/office/powerpoint/2010/main" val="2901654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E8ABE0-5FBB-4D3A-98BB-39B69AA306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105" y="503583"/>
            <a:ext cx="10868508" cy="5407639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6.  </a:t>
            </a:r>
            <a:r>
              <a:rPr lang="en-US" sz="2800" u="sng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</a:t>
            </a:r>
            <a:r>
              <a:rPr lang="en-US" sz="2800" u="sng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800" u="sng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KEPENTINGAN MENGKAJI DAN MENELITI SEJARAH UMAT TERDAHULU</a:t>
            </a:r>
          </a:p>
          <a:p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1. DAPAT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MENGENAL PASTI SEBAB KEJAYAAN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 UMAT TERDAHULU</a:t>
            </a:r>
            <a:endParaRPr lang="en-US" sz="28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2. DAPAT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MENGETAHUI SEBAB KEMUSNAHAN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 UMAT TERDAHULU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DAPAT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DIJADIKAN IKTIBAR DALAM KEHIDUPAN/ 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DENGAN BERPEGANG TEGUH PADA AKIDAH YANG BENAR</a:t>
            </a:r>
          </a:p>
          <a:p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MY" sz="28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77696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E8ABE0-5FBB-4D3A-98BB-39B69AA306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843" y="503583"/>
            <a:ext cx="10934769" cy="5910469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4. JELASKAN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KESAN MEMAHAMI SUNNATULLAH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1. MEYAKINI SETIAP  YANG BERLAKU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 MENGIKUT KETETAPAN ALLAH SWT</a:t>
            </a:r>
          </a:p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2. MENERIMA SEMUA KETETAPAN ALLAH SWT/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DENGAN BERSIKAP POSITIF</a:t>
            </a:r>
          </a:p>
          <a:p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MERANCANG STRATEGI YANG TELITI DALAM TINDAKAN / 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UNTUK MENCAPAI KEJAYAAN</a:t>
            </a:r>
          </a:p>
          <a:p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5. TERANGKAN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PENGAJARAN AYAT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1. KITA HENDAKLAH /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MEYAKINI SETIAP KETETAPAN ALLAH SWT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 / AGAR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HIDUP DIBERKATI.</a:t>
            </a:r>
          </a:p>
          <a:p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2. 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KITA HENDAKLAH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 MENJADI PENGEMBARA DI MUKA BUMI / 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SUPAYA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DAPAT MENYELIDIKI SUNNATULLAH</a:t>
            </a:r>
          </a:p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3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 KITA HENDAKLAH /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MENJAGA KEIMANAN 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/ AGAR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BERJAYA DI DUNIA DAN DI AKHIRAT</a:t>
            </a:r>
            <a:endParaRPr lang="en-MY" sz="28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75279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6E5C2-CD0A-4461-A203-BDD7EC444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1079" y="624110"/>
            <a:ext cx="9503534" cy="754116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TAMBAHAN:</a:t>
            </a:r>
            <a:b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 SEBAB TURUN AYAT</a:t>
            </a:r>
            <a:endParaRPr lang="en-MY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F48359-7B65-4019-B6E3-24FB7605F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3270" y="1908312"/>
            <a:ext cx="9861342" cy="4002909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PARA SAHABAT KALAH DALAM PERANG UHUD 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RAMAI YANG TEWAS/ MATI SYAHID  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SAHABAT BERSEDIH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DAN KECEWA 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RASULULLAH SAW BERDOA MEMOHON PERTOLONGAN ALLAH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SWT, MAKA TURUNLAH AYAT INI </a:t>
            </a:r>
            <a:endParaRPr lang="en-MY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81096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BB56876-8BAC-433F-B033-F76F414FBD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9591327"/>
              </p:ext>
            </p:extLst>
          </p:nvPr>
        </p:nvGraphicFramePr>
        <p:xfrm>
          <a:off x="1305270" y="463826"/>
          <a:ext cx="9581460" cy="56153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3820">
                  <a:extLst>
                    <a:ext uri="{9D8B030D-6E8A-4147-A177-3AD203B41FA5}">
                      <a16:colId xmlns:a16="http://schemas.microsoft.com/office/drawing/2014/main" val="987844609"/>
                    </a:ext>
                  </a:extLst>
                </a:gridCol>
                <a:gridCol w="3193820">
                  <a:extLst>
                    <a:ext uri="{9D8B030D-6E8A-4147-A177-3AD203B41FA5}">
                      <a16:colId xmlns:a16="http://schemas.microsoft.com/office/drawing/2014/main" val="2322777602"/>
                    </a:ext>
                  </a:extLst>
                </a:gridCol>
                <a:gridCol w="3193820">
                  <a:extLst>
                    <a:ext uri="{9D8B030D-6E8A-4147-A177-3AD203B41FA5}">
                      <a16:colId xmlns:a16="http://schemas.microsoft.com/office/drawing/2014/main" val="2723996764"/>
                    </a:ext>
                  </a:extLst>
                </a:gridCol>
              </a:tblGrid>
              <a:tr h="688933">
                <a:tc>
                  <a:txBody>
                    <a:bodyPr/>
                    <a:lstStyle/>
                    <a:p>
                      <a:r>
                        <a:rPr lang="en-US" dirty="0"/>
                        <a:t>KAUM DIMUSNAHKAN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KAUM NABI LUT </a:t>
                      </a:r>
                    </a:p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KAUM TSAMUD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049101"/>
                  </a:ext>
                </a:extLst>
              </a:tr>
              <a:tr h="1279446">
                <a:tc>
                  <a:txBody>
                    <a:bodyPr/>
                    <a:lstStyle/>
                    <a:p>
                      <a:r>
                        <a:rPr lang="en-US" dirty="0"/>
                        <a:t>SEBAB DIBINASAKAN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MEREKA 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INGKAR PERINTAH ALLAH </a:t>
                      </a:r>
                      <a:r>
                        <a:rPr lang="en-US" dirty="0"/>
                        <a:t>SWT</a:t>
                      </a:r>
                    </a:p>
                    <a:p>
                      <a:r>
                        <a:rPr lang="en-US" dirty="0"/>
                        <a:t>MEREKA 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MENGAMALKAN HOMOSEKS</a:t>
                      </a:r>
                      <a:endParaRPr lang="en-MY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MEREKA 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BERSIKAP ANGKUH</a:t>
                      </a:r>
                    </a:p>
                    <a:p>
                      <a:r>
                        <a:rPr lang="en-US" dirty="0"/>
                        <a:t>MEREKA 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MENUDUH NABI SOLEH PENDUSTA</a:t>
                      </a:r>
                      <a:endParaRPr lang="en-MY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966102"/>
                  </a:ext>
                </a:extLst>
              </a:tr>
              <a:tr h="688933">
                <a:tc>
                  <a:txBody>
                    <a:bodyPr/>
                    <a:lstStyle/>
                    <a:p>
                      <a:r>
                        <a:rPr lang="en-US" dirty="0"/>
                        <a:t>BALASAN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ALLAH MENTERBALIKKAN BUMI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PETIR DAN GEMPA BUMI YANG DAHSYAT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374537"/>
                  </a:ext>
                </a:extLst>
              </a:tr>
              <a:tr h="39914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KAUM YANG BERJAYA</a:t>
                      </a:r>
                      <a:endParaRPr lang="en-MY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KAUM NABI YUSUF</a:t>
                      </a:r>
                      <a:endParaRPr lang="en-MY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TALUT DAN TENTERANYA</a:t>
                      </a:r>
                      <a:endParaRPr lang="en-MY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959749"/>
                  </a:ext>
                </a:extLst>
              </a:tr>
              <a:tr h="1279446">
                <a:tc>
                  <a:txBody>
                    <a:bodyPr/>
                    <a:lstStyle/>
                    <a:p>
                      <a:r>
                        <a:rPr lang="en-US" dirty="0"/>
                        <a:t>SEBAB KEJAYAAN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MEYIMPAN BEKALAN</a:t>
                      </a:r>
                      <a:r>
                        <a:rPr lang="en-US" dirty="0"/>
                        <a:t> SEMASA MUSIM MENUAI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MEMPUNYAI 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TUBUH YANG KUAT</a:t>
                      </a:r>
                    </a:p>
                    <a:p>
                      <a:r>
                        <a:rPr lang="en-US" dirty="0"/>
                        <a:t>MEMPUNYAI 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KELEBIHAN ILMU PENGETAHUAN</a:t>
                      </a:r>
                      <a:endParaRPr lang="en-MY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471454"/>
                  </a:ext>
                </a:extLst>
              </a:tr>
              <a:tr h="1279446">
                <a:tc>
                  <a:txBody>
                    <a:bodyPr/>
                    <a:lstStyle/>
                    <a:p>
                      <a:r>
                        <a:rPr lang="en-US" dirty="0"/>
                        <a:t>KESAN KEJAYAAN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SELAMAT MENGHADAPI KEMARAU </a:t>
                      </a:r>
                      <a:r>
                        <a:rPr lang="en-US" dirty="0"/>
                        <a:t>YANG PANJANG SELAMA TUJUH TAHUN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DAPAT 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MENEWASKAN TENTERA JALUT </a:t>
                      </a:r>
                      <a:r>
                        <a:rPr lang="en-US" dirty="0"/>
                        <a:t>YANG RAMAI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3502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0371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ADD66-FB9E-4664-9FA4-1C629A7E9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5304" y="490330"/>
            <a:ext cx="9886121" cy="795131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LARANGAN MEMPERSENDAKAN AGAMA</a:t>
            </a:r>
            <a:endParaRPr lang="en-MY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A25DAB8-D38D-43C0-822B-0BDFBCCCE0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2" t="9950" r="17945" b="19364"/>
          <a:stretch/>
        </p:blipFill>
        <p:spPr>
          <a:xfrm>
            <a:off x="1411111" y="1285461"/>
            <a:ext cx="9595556" cy="48105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721724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CD8FF6F-CA27-41C9-87A7-D4C2B00DE775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16089" y="583097"/>
          <a:ext cx="10669963" cy="4293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9963">
                  <a:extLst>
                    <a:ext uri="{9D8B030D-6E8A-4147-A177-3AD203B41FA5}">
                      <a16:colId xmlns:a16="http://schemas.microsoft.com/office/drawing/2014/main" val="543753562"/>
                    </a:ext>
                  </a:extLst>
                </a:gridCol>
              </a:tblGrid>
              <a:tr h="649598">
                <a:tc>
                  <a:txBody>
                    <a:bodyPr/>
                    <a:lstStyle/>
                    <a:p>
                      <a:r>
                        <a:rPr lang="en-US" dirty="0"/>
                        <a:t>MAKSUD</a:t>
                      </a:r>
                      <a:endParaRPr lang="en-MY" dirty="0"/>
                    </a:p>
                  </a:txBody>
                  <a:tcPr>
                    <a:solidFill>
                      <a:srgbClr val="BC41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3537290"/>
                  </a:ext>
                </a:extLst>
              </a:tr>
              <a:tr h="3644106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1</a:t>
                      </a:r>
                      <a:r>
                        <a:rPr lang="en-MY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. PERMAINAN DAN HIBURAN – </a:t>
                      </a:r>
                      <a:r>
                        <a:rPr lang="ar-JO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لَعِبًا وَلَهوًا </a:t>
                      </a:r>
                      <a:endParaRPr lang="en-MY" sz="24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US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2</a:t>
                      </a:r>
                      <a:r>
                        <a:rPr lang="en-MY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. MEREKA TELAH DITIPU DENGAN KEHIDUPAN DUNIA –</a:t>
                      </a:r>
                      <a:r>
                        <a:rPr lang="ar-JO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وَغَرَتهُمُ الحَيَوةُ الُدنيَا </a:t>
                      </a:r>
                      <a:endParaRPr lang="en-MY" sz="24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US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3</a:t>
                      </a:r>
                      <a:r>
                        <a:rPr lang="en-MY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. BAGI MEREKA MINUMAN AIR PANAS MENGGELEGAK-</a:t>
                      </a:r>
                      <a:r>
                        <a:rPr lang="ar-JO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ar-JO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لَهُم شَرَابٌ مِن حَمِيم </a:t>
                      </a:r>
                      <a:endParaRPr lang="en-MY" sz="24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US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4</a:t>
                      </a:r>
                      <a:r>
                        <a:rPr lang="en-MY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. AZAB YANG PEDIH –</a:t>
                      </a:r>
                      <a:r>
                        <a:rPr lang="ar-JO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وَعَذَابٌ اَلِيمٌ </a:t>
                      </a:r>
                      <a:endParaRPr lang="en-MY" sz="24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4405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02436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6E5B3-2D92-49E4-910B-3F71A16A7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374" y="357810"/>
            <a:ext cx="10749238" cy="6374294"/>
          </a:xfrm>
        </p:spPr>
        <p:txBody>
          <a:bodyPr>
            <a:normAutofit/>
          </a:bodyPr>
          <a:lstStyle/>
          <a:p>
            <a:r>
              <a:rPr lang="en-MY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2. JELASKAN </a:t>
            </a:r>
            <a:r>
              <a:rPr lang="en-MY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BENTUK PERBUATAN MEMPERSENDAKAN ISLAM</a:t>
            </a:r>
            <a:r>
              <a:rPr lang="en-MY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MY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MENGHINA </a:t>
            </a:r>
            <a:r>
              <a:rPr lang="en-MY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SUNNAH RASULULLAH SAW</a:t>
            </a:r>
          </a:p>
          <a:p>
            <a:r>
              <a:rPr lang="en-MY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MENGHINA </a:t>
            </a:r>
            <a:r>
              <a:rPr lang="en-MY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GOLONGAN ULAMAK</a:t>
            </a:r>
          </a:p>
          <a:p>
            <a:r>
              <a:rPr lang="en-MY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MENYANJUNG </a:t>
            </a:r>
            <a:r>
              <a:rPr lang="en-MY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PERBUATAN</a:t>
            </a:r>
            <a:r>
              <a:rPr lang="en-MY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MY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MAKSIAT</a:t>
            </a:r>
          </a:p>
          <a:p>
            <a:r>
              <a:rPr lang="en-MY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MENTAFSIRKAN AL QURAN MENGIKUT HAWA NAFSU</a:t>
            </a:r>
          </a:p>
          <a:p>
            <a:endParaRPr lang="en-MY" sz="2400" i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MY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3. JELASKAN </a:t>
            </a:r>
            <a:r>
              <a:rPr lang="en-MY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CARA MENJAGA KESUCIAN AGAMA </a:t>
            </a:r>
            <a:r>
              <a:rPr lang="en-MY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ISLAM</a:t>
            </a:r>
          </a:p>
          <a:p>
            <a:r>
              <a:rPr lang="en-MY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SENTIASA /</a:t>
            </a:r>
            <a:r>
              <a:rPr lang="en-MY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MECONTOHI KEPERIBADIAN </a:t>
            </a:r>
            <a:r>
              <a:rPr lang="en-MY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RASULULLAH SAW</a:t>
            </a:r>
          </a:p>
          <a:p>
            <a:r>
              <a:rPr lang="en-MY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SENTIASA /</a:t>
            </a:r>
            <a:r>
              <a:rPr lang="en-MY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MENGAMALKAN  TUNTUTAN AMAR MAKRUF NAHI MUNGKAR</a:t>
            </a:r>
          </a:p>
          <a:p>
            <a:r>
              <a:rPr lang="en-MY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SENTIASA /</a:t>
            </a:r>
            <a:r>
              <a:rPr lang="en-MY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MENGUATKUASAKAN UNDANG-UNDANG </a:t>
            </a:r>
            <a:r>
              <a:rPr lang="en-MY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YANG LEBIH KETAT</a:t>
            </a:r>
          </a:p>
          <a:p>
            <a:r>
              <a:rPr lang="en-MY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SENTIASA /</a:t>
            </a:r>
            <a:r>
              <a:rPr lang="en-MY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MEMPERKASAKAN PROGRAM-PROGRAM KEILMUAN</a:t>
            </a:r>
          </a:p>
          <a:p>
            <a:endParaRPr lang="en-MY" sz="2400" i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276861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11B87-C2D0-4366-B3A7-A64B0D86D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627" y="357809"/>
            <a:ext cx="10735986" cy="6069495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4. JELASKAN 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KESAN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PERBUATAN MEMPERSENDAKAN ISLAM.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BOLEH MEMBATALKAN IMAN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SESEORANG</a:t>
            </a:r>
          </a:p>
          <a:p>
            <a:r>
              <a:rPr lang="en-US" sz="2400" b="1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TIDAK DI PANDANG OLEH ALLAH SWT </a:t>
            </a:r>
            <a:r>
              <a:rPr lang="en-US" sz="2400" b="1" i="1" dirty="0">
                <a:latin typeface="Aharoni" panose="02010803020104030203" pitchFamily="2" charset="-79"/>
                <a:cs typeface="Aharoni" panose="02010803020104030203" pitchFamily="2" charset="-79"/>
              </a:rPr>
              <a:t>DI AKHIRAT</a:t>
            </a:r>
            <a:endParaRPr lang="en-MY" sz="2400" b="1" i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TIDAK MENDAPAT KEJAYAAN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DI DUNIA DAN DI AKHIRAT</a:t>
            </a:r>
            <a:r>
              <a:rPr lang="en-US" sz="2400" b="1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</a:t>
            </a:r>
          </a:p>
          <a:p>
            <a:r>
              <a:rPr lang="en-US" sz="2400" b="1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JIWA TIDAK TENANG</a:t>
            </a: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5. TERANGKAN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PENGAJARAN AYAT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DI ATAS.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KITA HENDAKLAH /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MENJAUHKAN DIRI DARIPADA PERBUATAN MEMPERSENDAKAN AGAMA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/ AGAR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DISUKAI MASYARAKAT</a:t>
            </a:r>
          </a:p>
          <a:p>
            <a:r>
              <a:rPr lang="en-US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KITA HENDAKLAH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 MENJAUHKAN DIRI DARIPADA GOLONGAN YANG MEMPERSENDAKAN AGAMA/ </a:t>
            </a:r>
            <a:r>
              <a:rPr lang="en-US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AGAR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 HIDUP DIBERKATI ALLAH SWT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KITA HENDAKLAH /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MENJAGA KESUCIAN AGAMA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/ AGAR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HIDUP DIBERKATI ALLAH SWT</a:t>
            </a: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536284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11B87-C2D0-4366-B3A7-A64B0D86D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861" y="357809"/>
            <a:ext cx="10828751" cy="6069495"/>
          </a:xfrm>
        </p:spPr>
        <p:txBody>
          <a:bodyPr>
            <a:normAutofit/>
          </a:bodyPr>
          <a:lstStyle/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TAMBAHAN: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NYATAKAN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BALASAN BAGI ORANG YANG MEMPERSENDAKAN AGAMA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DI BERI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MINUMAN  YANG PANAS MENGGELEGAK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DIMASUKKAN KE DALAM API NERAKA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MENDAPAT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AZAB YANG PEDIH</a:t>
            </a:r>
            <a:endParaRPr lang="en-MY" sz="32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17024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90B79-2B84-472D-8E76-6164B9878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7671" y="624110"/>
            <a:ext cx="8946942" cy="92639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CIRI-CIRI MUKMIN BERJAYA</a:t>
            </a:r>
            <a:endParaRPr lang="en-MY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B4156A0-5878-45E5-8CBD-94BC976F0A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3" t="9821" r="14966" b="22485"/>
          <a:stretch/>
        </p:blipFill>
        <p:spPr>
          <a:xfrm>
            <a:off x="795130" y="1550504"/>
            <a:ext cx="10941945" cy="4877592"/>
          </a:xfrm>
        </p:spPr>
      </p:pic>
    </p:spTree>
    <p:extLst>
      <p:ext uri="{BB962C8B-B14F-4D97-AF65-F5344CB8AC3E}">
        <p14:creationId xmlns:p14="http://schemas.microsoft.com/office/powerpoint/2010/main" val="36172996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EE7AB3C-B828-4AAF-8A9C-87139BA7ED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5402429"/>
              </p:ext>
            </p:extLst>
          </p:nvPr>
        </p:nvGraphicFramePr>
        <p:xfrm>
          <a:off x="1173707" y="676273"/>
          <a:ext cx="10330908" cy="5247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85648">
                  <a:extLst>
                    <a:ext uri="{9D8B030D-6E8A-4147-A177-3AD203B41FA5}">
                      <a16:colId xmlns:a16="http://schemas.microsoft.com/office/drawing/2014/main" val="1422372622"/>
                    </a:ext>
                  </a:extLst>
                </a:gridCol>
                <a:gridCol w="5745260">
                  <a:extLst>
                    <a:ext uri="{9D8B030D-6E8A-4147-A177-3AD203B41FA5}">
                      <a16:colId xmlns:a16="http://schemas.microsoft.com/office/drawing/2014/main" val="796610340"/>
                    </a:ext>
                  </a:extLst>
                </a:gridCol>
              </a:tblGrid>
              <a:tr h="799279">
                <a:tc>
                  <a:txBody>
                    <a:bodyPr/>
                    <a:lstStyle/>
                    <a:p>
                      <a:r>
                        <a:rPr lang="en-US" dirty="0"/>
                        <a:t>KALIMAH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MAKSUD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190197"/>
                  </a:ext>
                </a:extLst>
              </a:tr>
              <a:tr h="444817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1</a:t>
                      </a:r>
                      <a:r>
                        <a:rPr lang="en-MY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.MENJAGA KEHORMATANNYA</a:t>
                      </a:r>
                      <a:endParaRPr lang="en-MY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US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2</a:t>
                      </a:r>
                      <a:r>
                        <a:rPr lang="en-MY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. KECUALI KEPADA ISTERINYA</a:t>
                      </a:r>
                      <a:endParaRPr lang="en-US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US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3</a:t>
                      </a:r>
                      <a:r>
                        <a:rPr lang="en-MY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. YANG MENJAGA AMANAH DAN JANJINYA</a:t>
                      </a:r>
                      <a:endParaRPr lang="en-MY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MY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MY" sz="2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4.TETAP MEMELIHARA SOLATNYA</a:t>
                      </a:r>
                    </a:p>
                    <a:p>
                      <a:endParaRPr lang="en-MY" sz="2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MY" sz="2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5.MEWARISI SYURGA FIRDAUS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462349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B861523C-E587-43EF-A8A8-38BFB968D1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9" t="20580" r="22434" b="33134"/>
          <a:stretch/>
        </p:blipFill>
        <p:spPr>
          <a:xfrm>
            <a:off x="1624084" y="1815152"/>
            <a:ext cx="3639403" cy="35620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170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246C8-0A8F-4F80-8AD7-983255BDB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5949" y="159027"/>
            <a:ext cx="10298664" cy="6294782"/>
          </a:xfrm>
        </p:spPr>
        <p:txBody>
          <a:bodyPr>
            <a:normAutofit fontScale="85000" lnSpcReduction="10000"/>
          </a:bodyPr>
          <a:lstStyle/>
          <a:p>
            <a:r>
              <a:rPr lang="en-US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2. NYATAKAN </a:t>
            </a:r>
            <a:r>
              <a:rPr lang="en-US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TIGA CIRI MUKMIN BERJAYA </a:t>
            </a:r>
            <a:r>
              <a:rPr lang="en-US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BERDASARKAN AYAT DI ATAS.</a:t>
            </a:r>
          </a:p>
          <a:p>
            <a:r>
              <a:rPr lang="en-US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MENJAUHI </a:t>
            </a:r>
            <a:r>
              <a:rPr lang="en-US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DIRI DARIPADA PERBUATAN DAN PERKATAAN YANG SIA-SIA</a:t>
            </a:r>
          </a:p>
          <a:p>
            <a:r>
              <a:rPr lang="en-US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KHUSYUK </a:t>
            </a:r>
            <a:r>
              <a:rPr lang="en-US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DALAM SOLAT</a:t>
            </a:r>
          </a:p>
          <a:p>
            <a:r>
              <a:rPr lang="en-US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MENJAGA</a:t>
            </a:r>
            <a:r>
              <a:rPr lang="en-US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KEHORMATAN DIRI</a:t>
            </a:r>
          </a:p>
          <a:p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MENJAGA</a:t>
            </a:r>
            <a:r>
              <a:rPr lang="en-US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AMANAH DAN JANJI</a:t>
            </a:r>
          </a:p>
          <a:p>
            <a:r>
              <a:rPr lang="en-US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SENTIASA </a:t>
            </a:r>
            <a:r>
              <a:rPr lang="en-US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MEMELIHARA SOLAT</a:t>
            </a:r>
          </a:p>
          <a:p>
            <a:endParaRPr lang="en-US" sz="2400" i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3. APAKAH </a:t>
            </a:r>
            <a:r>
              <a:rPr lang="en-US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MAKSUD MENJAUHI PERBUATAN DAN PERKATAAN YANG SIA-SIA</a:t>
            </a:r>
          </a:p>
          <a:p>
            <a:r>
              <a:rPr lang="en-US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MENJAUHKAN DIRI DARIPADA </a:t>
            </a:r>
            <a:r>
              <a:rPr lang="en-US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PERBUATAN DAN PERKATAAN YANG TIDAK MENDATANGKAN FAEDAH / </a:t>
            </a:r>
            <a:r>
              <a:rPr lang="en-US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ATAU PERKARA YANG MEROSAKKAN AKHLAK</a:t>
            </a:r>
          </a:p>
          <a:p>
            <a:endParaRPr lang="en-US" sz="2400" i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4. SENARAIKAN TIGA CONTOH PERBUATAN DAN PERKATAAN YANG SIA-SIA.</a:t>
            </a:r>
          </a:p>
          <a:p>
            <a:r>
              <a:rPr lang="en-MY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MELEPAK                                                   - MENCARUT</a:t>
            </a:r>
          </a:p>
          <a:p>
            <a:r>
              <a:rPr lang="en-MY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LEKA BERMAIN PERANTI / GAJET             - BERBUAL KOSONG</a:t>
            </a:r>
          </a:p>
          <a:p>
            <a:r>
              <a:rPr lang="en-MY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MEROKOK /MENGHISAP VAPE</a:t>
            </a:r>
          </a:p>
        </p:txBody>
      </p:sp>
    </p:spTree>
    <p:extLst>
      <p:ext uri="{BB962C8B-B14F-4D97-AF65-F5344CB8AC3E}">
        <p14:creationId xmlns:p14="http://schemas.microsoft.com/office/powerpoint/2010/main" val="9182650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246C8-0A8F-4F80-8AD7-983255BDB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5949" y="344557"/>
            <a:ext cx="10298664" cy="6109251"/>
          </a:xfrm>
        </p:spPr>
        <p:txBody>
          <a:bodyPr>
            <a:normAutofit/>
          </a:bodyPr>
          <a:lstStyle/>
          <a:p>
            <a:r>
              <a:rPr lang="en-US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5. APAKAH </a:t>
            </a:r>
            <a:r>
              <a:rPr lang="en-US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MAKSUD KHUSYUK DALAM SOLAT</a:t>
            </a:r>
          </a:p>
          <a:p>
            <a:r>
              <a:rPr lang="en-US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MENUMPUKAN SEPENUH HATI DAN PENGHAYATAN /</a:t>
            </a:r>
            <a:r>
              <a:rPr lang="en-US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DENGAN CARA MENETAPKAN ANGGOTA, MEMAHAMI BACAAN DAN PERBUATAN KETIKA MENDIRIKAN SOLAT.</a:t>
            </a:r>
          </a:p>
          <a:p>
            <a:endParaRPr lang="en-US" sz="2400" i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6. SENARAIKAN TIGA CARA UNTUK KHUSYUK DALAM SOLAT .</a:t>
            </a:r>
          </a:p>
          <a:p>
            <a:r>
              <a:rPr lang="en-MY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MEMANDANG KE TEMPAT SUJUD</a:t>
            </a:r>
          </a:p>
          <a:p>
            <a:r>
              <a:rPr lang="en-MY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MEMAHAMI MAKSUD AYAT YANG DI BACA</a:t>
            </a:r>
          </a:p>
          <a:p>
            <a:r>
              <a:rPr lang="en-MY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BERWUDUK DENGAN SEMPURNA</a:t>
            </a:r>
          </a:p>
          <a:p>
            <a:r>
              <a:rPr lang="en-MY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BERPAKAIAN BERSIH DAN KEMAS</a:t>
            </a:r>
          </a:p>
          <a:p>
            <a:endParaRPr lang="en-MY" sz="24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MY" sz="24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en-MY" sz="24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130108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246C8-0A8F-4F80-8AD7-983255BDB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5949" y="344557"/>
            <a:ext cx="10298664" cy="6109251"/>
          </a:xfrm>
        </p:spPr>
        <p:txBody>
          <a:bodyPr>
            <a:normAutofit/>
          </a:bodyPr>
          <a:lstStyle/>
          <a:p>
            <a:endParaRPr lang="en-US" sz="2400" i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7. APAKAH </a:t>
            </a:r>
            <a:r>
              <a:rPr lang="en-US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MAKSUD MENJAGA KOHORMATAN DIRI</a:t>
            </a:r>
          </a:p>
          <a:p>
            <a:r>
              <a:rPr lang="en-US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MENJAGA DAN MENGELAKKAN DIRI/  </a:t>
            </a:r>
            <a:r>
              <a:rPr lang="en-US" sz="2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DARIPADA</a:t>
            </a:r>
            <a:r>
              <a:rPr lang="en-US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PERKARA YANG DIHARAMKAN OLEH SYARAK</a:t>
            </a:r>
          </a:p>
          <a:p>
            <a:endParaRPr lang="en-US" sz="2400" i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8. SENARAIKAN TIGA CONTOH SALAH LAKU SEKSUAL.</a:t>
            </a:r>
          </a:p>
          <a:p>
            <a:r>
              <a:rPr lang="en-MY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ZINA</a:t>
            </a:r>
          </a:p>
          <a:p>
            <a:r>
              <a:rPr lang="en-MY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SUMBANG MAHRAM</a:t>
            </a:r>
          </a:p>
          <a:p>
            <a:r>
              <a:rPr lang="en-MY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HUBUNGAN SEKS LUAR TABII</a:t>
            </a:r>
          </a:p>
        </p:txBody>
      </p:sp>
    </p:spTree>
    <p:extLst>
      <p:ext uri="{BB962C8B-B14F-4D97-AF65-F5344CB8AC3E}">
        <p14:creationId xmlns:p14="http://schemas.microsoft.com/office/powerpoint/2010/main" val="39505925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AEB7C-73B0-4F3A-B6A1-A34464D907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443" y="251791"/>
            <a:ext cx="10325169" cy="6453809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5. APAKAH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MAKSUD HUBUNGAN SEKS LUAR TABII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MELAKUKAN PERSETUBUHAN HARAM /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DENGAN CARA YANG BERTENTANGAN /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DENGAN TABIAT SEMULA JADI MANUSIA</a:t>
            </a:r>
            <a:endParaRPr lang="en-US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6. JELASKAN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AKIBAT SALAH LAKU SEKSUAL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  <a:endParaRPr lang="en-US" sz="32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MY" sz="3200" dirty="0">
                <a:latin typeface="Aharoni" panose="02010803020104030203" pitchFamily="2" charset="-79"/>
                <a:cs typeface="Aharoni" panose="02010803020104030203" pitchFamily="2" charset="-79"/>
              </a:rPr>
              <a:t>1. HIDUP DIBENCI OLEH ALLAH SWT</a:t>
            </a:r>
          </a:p>
          <a:p>
            <a:r>
              <a:rPr lang="en-MY" sz="3200" dirty="0">
                <a:latin typeface="Aharoni" panose="02010803020104030203" pitchFamily="2" charset="-79"/>
                <a:cs typeface="Aharoni" panose="02010803020104030203" pitchFamily="2" charset="-79"/>
              </a:rPr>
              <a:t>2.JIWA TIDAK TENANG</a:t>
            </a:r>
          </a:p>
          <a:p>
            <a:r>
              <a:rPr lang="en-MY" sz="3200" dirty="0">
                <a:latin typeface="Aharoni" panose="02010803020104030203" pitchFamily="2" charset="-79"/>
                <a:cs typeface="Aharoni" panose="02010803020104030203" pitchFamily="2" charset="-79"/>
              </a:rPr>
              <a:t>3.MENJATUHKAN MARUAH DIRI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2785180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AEB7C-73B0-4F3A-B6A1-A34464D907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443" y="728870"/>
            <a:ext cx="10325169" cy="597673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7. NYATAKAN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MAKSUD MENJAGA AMANAH DAN JANJI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MENJAGA TANGGUNGJAWAB 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/ DALAM SETIAP URUSAN</a:t>
            </a:r>
          </a:p>
          <a:p>
            <a:endParaRPr lang="en-US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8. APAKAH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MAKSUD MEMELIHARA SOLAT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  <a:endParaRPr lang="en-US" sz="32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MY" sz="3200" dirty="0">
                <a:latin typeface="Aharoni" panose="02010803020104030203" pitchFamily="2" charset="-79"/>
                <a:cs typeface="Aharoni" panose="02010803020104030203" pitchFamily="2" charset="-79"/>
              </a:rPr>
              <a:t>MENUNAIKAN SOLAT PADA WAKTUNYA / DENGAN MENYEMPURNAKAN SEGALA SYARAT DAN RUKUNNYA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522947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AEB7C-73B0-4F3A-B6A1-A34464D907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443" y="251791"/>
            <a:ext cx="10325169" cy="5830957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9. JELASKAN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CARA MEMELIHARA SOLAT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1.SOLAT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PADA AWAL WAKTU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2. SOLAT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DENGAN KHUSYUK</a:t>
            </a:r>
          </a:p>
          <a:p>
            <a:endParaRPr lang="en-US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10. TERANGKAN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PENGAJARAN AYAT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DI ATAS.</a:t>
            </a:r>
            <a:endParaRPr lang="en-US" sz="32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MY" sz="3200" dirty="0">
                <a:latin typeface="Aharoni" panose="02010803020104030203" pitchFamily="2" charset="-79"/>
                <a:cs typeface="Aharoni" panose="02010803020104030203" pitchFamily="2" charset="-79"/>
              </a:rPr>
              <a:t>1. KITA HENDAKLAH / </a:t>
            </a:r>
            <a:r>
              <a:rPr lang="en-MY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MENJAGA KEHORMATAN DIRI/ </a:t>
            </a:r>
            <a:r>
              <a:rPr lang="en-MY" sz="3200" dirty="0">
                <a:latin typeface="Aharoni" panose="02010803020104030203" pitchFamily="2" charset="-79"/>
                <a:cs typeface="Aharoni" panose="02010803020104030203" pitchFamily="2" charset="-79"/>
              </a:rPr>
              <a:t>SUPAYA HIDUP DIBERKATI ALLAH SWT</a:t>
            </a:r>
          </a:p>
          <a:p>
            <a:r>
              <a:rPr lang="en-MY" sz="3200" dirty="0">
                <a:latin typeface="Aharoni" panose="02010803020104030203" pitchFamily="2" charset="-79"/>
                <a:cs typeface="Aharoni" panose="02010803020104030203" pitchFamily="2" charset="-79"/>
              </a:rPr>
              <a:t>2. KITA / HENDAKLAH / </a:t>
            </a:r>
            <a:r>
              <a:rPr lang="en-MY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SENTIASA MEMELIHARA SOLAT </a:t>
            </a:r>
            <a:r>
              <a:rPr lang="en-MY" sz="3200" dirty="0">
                <a:latin typeface="Aharoni" panose="02010803020104030203" pitchFamily="2" charset="-79"/>
                <a:cs typeface="Aharoni" panose="02010803020104030203" pitchFamily="2" charset="-79"/>
              </a:rPr>
              <a:t>/ AGAR MENDAPAT PAHALA</a:t>
            </a:r>
          </a:p>
          <a:p>
            <a:endParaRPr lang="en-MY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0233398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1092B-A487-49F7-82D9-F40BCF3E5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4671" y="309282"/>
            <a:ext cx="9769941" cy="1021977"/>
          </a:xfrm>
        </p:spPr>
        <p:txBody>
          <a:bodyPr>
            <a:normAutofit fontScale="90000"/>
          </a:bodyPr>
          <a:lstStyle/>
          <a:p>
            <a:r>
              <a:rPr lang="en-MY" dirty="0">
                <a:latin typeface="Aharoni" panose="02010803020104030203" pitchFamily="2" charset="-79"/>
                <a:cs typeface="Aharoni" panose="02010803020104030203" pitchFamily="2" charset="-79"/>
              </a:rPr>
              <a:t>KEPELBAGAIAN </a:t>
            </a:r>
            <a:r>
              <a:rPr lang="en-MY" b="1" dirty="0">
                <a:latin typeface="Aharoni" panose="02010803020104030203" pitchFamily="2" charset="-79"/>
                <a:cs typeface="Aharoni" panose="02010803020104030203" pitchFamily="2" charset="-79"/>
              </a:rPr>
              <a:t>BANGSA</a:t>
            </a:r>
            <a:r>
              <a:rPr lang="en-MY" dirty="0">
                <a:latin typeface="Aharoni" panose="02010803020104030203" pitchFamily="2" charset="-79"/>
                <a:cs typeface="Aharoni" panose="02010803020104030203" pitchFamily="2" charset="-79"/>
              </a:rPr>
              <a:t> DALAM ISLAM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DF35FA7-115C-4C0F-A5BA-2D2C87CFA8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35" t="10277" r="21438" b="40308"/>
          <a:stretch/>
        </p:blipFill>
        <p:spPr>
          <a:xfrm>
            <a:off x="1185333" y="1919111"/>
            <a:ext cx="9990667" cy="42107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11670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C8FDBC5-01DC-40DF-A70E-8A0DA24B707A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72533" y="225288"/>
          <a:ext cx="11221156" cy="59631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1867">
                  <a:extLst>
                    <a:ext uri="{9D8B030D-6E8A-4147-A177-3AD203B41FA5}">
                      <a16:colId xmlns:a16="http://schemas.microsoft.com/office/drawing/2014/main" val="672027067"/>
                    </a:ext>
                  </a:extLst>
                </a:gridCol>
                <a:gridCol w="3059289">
                  <a:extLst>
                    <a:ext uri="{9D8B030D-6E8A-4147-A177-3AD203B41FA5}">
                      <a16:colId xmlns:a16="http://schemas.microsoft.com/office/drawing/2014/main" val="2786702507"/>
                    </a:ext>
                  </a:extLst>
                </a:gridCol>
              </a:tblGrid>
              <a:tr h="476773">
                <a:tc>
                  <a:txBody>
                    <a:bodyPr/>
                    <a:lstStyle/>
                    <a:p>
                      <a:r>
                        <a:rPr lang="en-MY" dirty="0"/>
                        <a:t>MAKSUD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KALIMAH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426859"/>
                  </a:ext>
                </a:extLst>
              </a:tr>
              <a:tr h="5155401">
                <a:tc>
                  <a:txBody>
                    <a:bodyPr/>
                    <a:lstStyle/>
                    <a:p>
                      <a:endParaRPr lang="en-MY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en-MY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DARIPADA LELAKI DAN PEREMPUAN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en-MY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DAN KAMI JADIKAN KAMU PELBAGAI BANGSA DAN BERPUAK-PUAK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en-US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UNTUK SALING BERKENALAN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en-MY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4</a:t>
                      </a:r>
                      <a:r>
                        <a:rPr lang="en-MY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. SESUNGGUHNYA  ORANG YANG PALING MULIA DI SISI ALLAH  SWT</a:t>
                      </a:r>
                      <a:endParaRPr lang="ar-JO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pPr marL="0" indent="0">
                        <a:buNone/>
                      </a:pPr>
                      <a:endParaRPr lang="ar-JO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MY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5.YANG PALING BERTAQWA</a:t>
                      </a:r>
                      <a:endParaRPr lang="ar-JO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pPr marL="0" indent="0">
                        <a:buNone/>
                      </a:pPr>
                      <a:endParaRPr lang="en-MY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ar-JO" sz="2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ذَكَر وَاُنثَى           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  </a:t>
                      </a:r>
                      <a:r>
                        <a:rPr lang="ar-JO" sz="2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  </a:t>
                      </a:r>
                    </a:p>
                    <a:p>
                      <a:pPr marL="0" indent="0">
                        <a:buNone/>
                      </a:pPr>
                      <a:endParaRPr lang="en-US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pPr marL="0" indent="0">
                        <a:buNone/>
                      </a:pPr>
                      <a:endParaRPr lang="en-US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pPr marL="0" indent="0">
                        <a:buNone/>
                      </a:pPr>
                      <a:r>
                        <a:rPr lang="ar-JO" sz="2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وَجَعَلنَكُم شُعُوبًا  وَقَبَاءًيل</a:t>
                      </a:r>
                    </a:p>
                    <a:p>
                      <a:pPr marL="0" indent="0">
                        <a:buNone/>
                      </a:pPr>
                      <a:endParaRPr lang="ar-JO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pPr marL="0" indent="0">
                        <a:buNone/>
                      </a:pPr>
                      <a:r>
                        <a:rPr lang="ar-JO" sz="2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لِتَعَاَرفُوا                 </a:t>
                      </a:r>
                    </a:p>
                    <a:p>
                      <a:pPr marL="0" indent="0">
                        <a:buNone/>
                      </a:pPr>
                      <a:endParaRPr lang="ar-JO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pPr marL="0" indent="0">
                        <a:buNone/>
                      </a:pPr>
                      <a:r>
                        <a:rPr lang="ar-JO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  </a:t>
                      </a:r>
                      <a:r>
                        <a:rPr lang="en-MY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  </a:t>
                      </a:r>
                      <a:r>
                        <a:rPr lang="ar-JO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 </a:t>
                      </a:r>
                      <a:r>
                        <a:rPr lang="ar-JO" sz="2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اِن اَكرَمَكُم عِندَ الله</a:t>
                      </a:r>
                    </a:p>
                    <a:p>
                      <a:pPr marL="0" indent="0">
                        <a:buNone/>
                      </a:pPr>
                      <a:r>
                        <a:rPr lang="ar-JO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 </a:t>
                      </a:r>
                      <a:endParaRPr lang="en-MY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pPr marL="0" indent="0">
                        <a:buNone/>
                      </a:pPr>
                      <a:endParaRPr lang="en-MY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pPr marL="0" indent="0">
                        <a:buNone/>
                      </a:pPr>
                      <a:r>
                        <a:rPr lang="ar-JO" sz="2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اَتقَكُم </a:t>
                      </a:r>
                      <a:r>
                        <a:rPr lang="ar-JO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                  </a:t>
                      </a:r>
                      <a:endParaRPr lang="en-MY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9984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27535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173DE-C903-451A-8983-D87A630E7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0261" y="622852"/>
            <a:ext cx="9914351" cy="5963478"/>
          </a:xfrm>
        </p:spPr>
        <p:txBody>
          <a:bodyPr>
            <a:noAutofit/>
          </a:bodyPr>
          <a:lstStyle/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2. JELASKAN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SEBAB DI TUNTUT SALING MENGENALI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DALAM KALANGAN PELBAGAI BANGSA.     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– PERPADUAN 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- HARGA DIRI / HUBGN ORG X ISLAM 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MENJALIN PERPADUAN DAN PERHUBUNGAN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YANG HARMONI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MENJALIN HUBUNGAN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DENGAN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ORANG BUKAN ISLAM/ SELAGI MEREKA TIDAK MEMUSUHI ISLAM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MENGIKTIRAF </a:t>
            </a:r>
            <a:r>
              <a:rPr lang="en-US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KEMULIAAN DAN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HARGA DIRI MANUSIA/ TANPA MENGIRA PARAS RUPA DAN ETNIK</a:t>
            </a:r>
          </a:p>
          <a:p>
            <a:endParaRPr lang="en-US" sz="24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3. JELASKAN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KEUTAMAAN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SIFAT TAKWA.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MANUSIA ADALAH SAMA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DI SISI ALLAH SWT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ALLAH SWT TIDAK MELIHAT JANTINA / BANGSA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TETAPI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MEMANDANG HATI DAN AMALAN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MEYAKINI KEKUASAAN ALLAH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SWT / MELALUI MAKHLUK CIPTAANNYA</a:t>
            </a:r>
            <a:endParaRPr lang="en-MY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156815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FB463-0D2C-4AF2-9598-0622BF549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391" y="675861"/>
            <a:ext cx="10643221" cy="5235361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4. TERANGKAN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PENGAJARAN 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AYAT DI ATAS.</a:t>
            </a:r>
          </a:p>
          <a:p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KITA HENDAKLAH /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SALING MENGENALI ANTARA SATU SAMA LAIN 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/ AGAR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HIDUP HARMONI</a:t>
            </a:r>
          </a:p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KITA HENDAKLAH /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SENTIASA BERAKHLAK MULIA 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/ AGAR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UNTUK MENJADI INSAN YANG BERTAQWA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KITA HENDAKLAH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 SALING BEKERJASAMA / 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UNTUK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MEMBINA KEHIDUPAN YANG HARMONI</a:t>
            </a:r>
            <a:endParaRPr lang="en-MY" sz="28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815525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017EE-E5FA-4C83-AD17-DEA4AB81E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523" y="390940"/>
            <a:ext cx="9848090" cy="101379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TAMBAHAN: SEBAB TURUN AYAT</a:t>
            </a:r>
            <a:endParaRPr lang="en-MY" sz="36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F29DF-5513-4C39-866A-D0D84854E1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6522" y="1550503"/>
            <a:ext cx="9848090" cy="4916557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SAHABAT TIDAK BERPUASHATI 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APABILA RASULULLAH SAW MEMINTA SAIDINA BILAL BIN RABAH MELAUNGKAN AZAN SEMASA PEMBUKAAN KOTA MEKAH . </a:t>
            </a:r>
          </a:p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TERDAPAT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SAHABAT YANG MEMANDANG RENDAH 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KEPADA SAIDINA BILAL BIN RABAH.</a:t>
            </a:r>
          </a:p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JIBRIL MEMBERITAHU KEPADA RASULULLAH 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SAW TENTANG PERBUATAN SAHABAT   /</a:t>
            </a:r>
          </a:p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RASULULLAH SAW MEMANGGIL MEREKA 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DAN BERTANYAKAN TINDAKAN MEREKA, LALU TURUNLAH AYAT INI 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5370921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C9F2B-5872-4F49-9A45-3289F2DCF8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7496" y="344557"/>
            <a:ext cx="10007116" cy="5566665"/>
          </a:xfrm>
        </p:spPr>
        <p:txBody>
          <a:bodyPr/>
          <a:lstStyle/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n-US" sz="6000" dirty="0">
                <a:latin typeface="Aharoni" panose="02010803020104030203" pitchFamily="2" charset="-79"/>
                <a:cs typeface="Aharoni" panose="02010803020104030203" pitchFamily="2" charset="-79"/>
              </a:rPr>
              <a:t>TAMBAHAN</a:t>
            </a:r>
          </a:p>
          <a:p>
            <a:endParaRPr lang="en-US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7941945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90B79-2B84-472D-8E76-6164B9878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7671" y="624110"/>
            <a:ext cx="8946942" cy="92639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DAKWAH PEMACU KEMAJUAN</a:t>
            </a:r>
            <a:endParaRPr lang="en-MY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E631803-5399-40A6-862A-CFDB9A2A26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68"/>
          <a:stretch/>
        </p:blipFill>
        <p:spPr>
          <a:xfrm>
            <a:off x="1457739" y="1696278"/>
            <a:ext cx="10046874" cy="38297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73732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EE7AB3C-B828-4AAF-8A9C-87139BA7EDDF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1816100" y="676273"/>
          <a:ext cx="9688514" cy="5247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44257">
                  <a:extLst>
                    <a:ext uri="{9D8B030D-6E8A-4147-A177-3AD203B41FA5}">
                      <a16:colId xmlns:a16="http://schemas.microsoft.com/office/drawing/2014/main" val="1422372622"/>
                    </a:ext>
                  </a:extLst>
                </a:gridCol>
                <a:gridCol w="4844257">
                  <a:extLst>
                    <a:ext uri="{9D8B030D-6E8A-4147-A177-3AD203B41FA5}">
                      <a16:colId xmlns:a16="http://schemas.microsoft.com/office/drawing/2014/main" val="796610340"/>
                    </a:ext>
                  </a:extLst>
                </a:gridCol>
              </a:tblGrid>
              <a:tr h="799279">
                <a:tc>
                  <a:txBody>
                    <a:bodyPr/>
                    <a:lstStyle/>
                    <a:p>
                      <a:r>
                        <a:rPr lang="en-US" dirty="0"/>
                        <a:t>KALIMAH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MAKSUD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190197"/>
                  </a:ext>
                </a:extLst>
              </a:tr>
              <a:tr h="444817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1</a:t>
                      </a:r>
                      <a:r>
                        <a:rPr lang="en-MY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.LEBIH </a:t>
                      </a:r>
                      <a:r>
                        <a:rPr lang="en-MY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BAIK PERKATAANYA</a:t>
                      </a:r>
                    </a:p>
                    <a:p>
                      <a:endParaRPr lang="en-US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US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2</a:t>
                      </a:r>
                      <a:r>
                        <a:rPr lang="en-MY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. </a:t>
                      </a:r>
                      <a:r>
                        <a:rPr lang="en-MY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MENYERU MANUSIA KEPADA JALAN ALLAH </a:t>
                      </a:r>
                      <a:r>
                        <a:rPr lang="en-MY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SWT</a:t>
                      </a:r>
                    </a:p>
                    <a:p>
                      <a:endParaRPr lang="en-US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US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3</a:t>
                      </a:r>
                      <a:r>
                        <a:rPr lang="en-MY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.</a:t>
                      </a:r>
                      <a:r>
                        <a:rPr lang="en-MY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BERAMAL SOLEH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462349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D938DE66-023B-4E14-B378-1DA5406FD4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2" t="15627" r="33587" b="22771"/>
          <a:stretch/>
        </p:blipFill>
        <p:spPr>
          <a:xfrm>
            <a:off x="2213113" y="1736035"/>
            <a:ext cx="4134678" cy="3710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2115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246C8-0A8F-4F80-8AD7-983255BDB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7739" y="490329"/>
            <a:ext cx="10046873" cy="5963479"/>
          </a:xfrm>
        </p:spPr>
        <p:txBody>
          <a:bodyPr>
            <a:normAutofit/>
          </a:bodyPr>
          <a:lstStyle/>
          <a:p>
            <a:r>
              <a:rPr lang="en-US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2. APAKAH </a:t>
            </a:r>
            <a:r>
              <a:rPr lang="en-US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MAKSUD DAKWAH.</a:t>
            </a:r>
          </a:p>
          <a:p>
            <a:r>
              <a:rPr lang="en-US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MENYERU MELAKUKAN PERINTAH ALLAH </a:t>
            </a:r>
            <a:r>
              <a:rPr lang="en-US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SWT  /DAN </a:t>
            </a:r>
            <a:r>
              <a:rPr lang="en-US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MENINGGALKAN LARANGANNYA</a:t>
            </a:r>
          </a:p>
          <a:p>
            <a:r>
              <a:rPr lang="en-US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3. NYATAKAN </a:t>
            </a:r>
            <a:r>
              <a:rPr lang="en-US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TIGA TUNTUTAN ALLAH SWT </a:t>
            </a:r>
            <a:r>
              <a:rPr lang="en-US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DALAM AYAT DI ATAS</a:t>
            </a:r>
          </a:p>
          <a:p>
            <a:r>
              <a:rPr lang="en-US" sz="2400" i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BER</a:t>
            </a:r>
            <a:r>
              <a:rPr lang="en-US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DAKWAH     - D</a:t>
            </a:r>
          </a:p>
          <a:p>
            <a:r>
              <a:rPr lang="en-US" sz="2400" i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BER</a:t>
            </a:r>
            <a:r>
              <a:rPr lang="en-US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AMAL SOLEH -   A</a:t>
            </a:r>
          </a:p>
          <a:p>
            <a:r>
              <a:rPr lang="en-US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MENJADIKAN </a:t>
            </a:r>
            <a:r>
              <a:rPr lang="en-US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ISLAM SEBAGAI CARA HIDUP -  I</a:t>
            </a:r>
          </a:p>
          <a:p>
            <a:endParaRPr lang="en-US" sz="2400" i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4. NYATAKAN </a:t>
            </a:r>
            <a:r>
              <a:rPr lang="en-US" sz="24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PENDEKATAN TERBAIK </a:t>
            </a:r>
            <a:r>
              <a:rPr lang="en-US" sz="2400" i="1" dirty="0">
                <a:latin typeface="Aharoni" panose="02010803020104030203" pitchFamily="2" charset="-79"/>
                <a:cs typeface="Aharoni" panose="02010803020104030203" pitchFamily="2" charset="-79"/>
              </a:rPr>
              <a:t>DALAM BERDAKWAH.</a:t>
            </a:r>
            <a:endParaRPr lang="en-MY" sz="2400" i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MY" sz="2400" dirty="0">
                <a:latin typeface="Aharoni" panose="02010803020104030203" pitchFamily="2" charset="-79"/>
                <a:cs typeface="Aharoni" panose="02010803020104030203" pitchFamily="2" charset="-79"/>
              </a:rPr>
              <a:t>1. BERDAKWAH </a:t>
            </a:r>
            <a:r>
              <a:rPr lang="en-MY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SECARA BERHIKMAH</a:t>
            </a:r>
          </a:p>
          <a:p>
            <a:r>
              <a:rPr lang="en-MY" sz="2400" dirty="0">
                <a:latin typeface="Aharoni" panose="02010803020104030203" pitchFamily="2" charset="-79"/>
                <a:cs typeface="Aharoni" panose="02010803020104030203" pitchFamily="2" charset="-79"/>
              </a:rPr>
              <a:t>2</a:t>
            </a:r>
            <a:r>
              <a:rPr lang="en-MY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 NASIHAT  </a:t>
            </a:r>
            <a:r>
              <a:rPr lang="en-MY" sz="2400" dirty="0">
                <a:latin typeface="Aharoni" panose="02010803020104030203" pitchFamily="2" charset="-79"/>
                <a:cs typeface="Aharoni" panose="02010803020104030203" pitchFamily="2" charset="-79"/>
              </a:rPr>
              <a:t>ATAU PENGAJARAN YANG BAIK</a:t>
            </a:r>
          </a:p>
          <a:p>
            <a:r>
              <a:rPr lang="en-MY" sz="2400" dirty="0">
                <a:latin typeface="Aharoni" panose="02010803020104030203" pitchFamily="2" charset="-79"/>
                <a:cs typeface="Aharoni" panose="02010803020104030203" pitchFamily="2" charset="-79"/>
              </a:rPr>
              <a:t>3. BERBAHAS /</a:t>
            </a:r>
            <a:r>
              <a:rPr lang="en-MY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BERBINCANG SECARA BAIK</a:t>
            </a:r>
          </a:p>
        </p:txBody>
      </p:sp>
    </p:spTree>
    <p:extLst>
      <p:ext uri="{BB962C8B-B14F-4D97-AF65-F5344CB8AC3E}">
        <p14:creationId xmlns:p14="http://schemas.microsoft.com/office/powerpoint/2010/main" val="1331063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AEB7C-73B0-4F3A-B6A1-A34464D907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443" y="251791"/>
            <a:ext cx="10325169" cy="6453809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5. SENARAIKAN 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CONTOH AMALAN SOLEH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1.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IBADAT KHUSUS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– SEPERTI SOLAT, PUASA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2.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IBADAT UMUM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– SEPERTI ZIARAH MENZIARAHI , BERAKHLAK MULIA</a:t>
            </a: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6. TERANGKAN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PENGAJARAN AYAT DI ATAS.</a:t>
            </a:r>
          </a:p>
          <a:p>
            <a:r>
              <a:rPr lang="en-MY" sz="2400" dirty="0">
                <a:latin typeface="Aharoni" panose="02010803020104030203" pitchFamily="2" charset="-79"/>
                <a:cs typeface="Aharoni" panose="02010803020104030203" pitchFamily="2" charset="-79"/>
              </a:rPr>
              <a:t>1. KITA HENDAKLAH / </a:t>
            </a:r>
            <a:r>
              <a:rPr lang="en-MY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BERDAKWAH</a:t>
            </a:r>
            <a:r>
              <a:rPr lang="en-MY" sz="2400" dirty="0">
                <a:latin typeface="Aharoni" panose="02010803020104030203" pitchFamily="2" charset="-79"/>
                <a:cs typeface="Aharoni" panose="02010803020104030203" pitchFamily="2" charset="-79"/>
              </a:rPr>
              <a:t> / KERANA DAKWAH ADALAH SUNNAH RASULULLAH </a:t>
            </a:r>
          </a:p>
          <a:p>
            <a:r>
              <a:rPr lang="en-MY" sz="2400" dirty="0">
                <a:latin typeface="Aharoni" panose="02010803020104030203" pitchFamily="2" charset="-79"/>
                <a:cs typeface="Aharoni" panose="02010803020104030203" pitchFamily="2" charset="-79"/>
              </a:rPr>
              <a:t>2. KITA / HENDAKLAH / </a:t>
            </a:r>
            <a:r>
              <a:rPr lang="en-MY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BERAMAL SOLEH </a:t>
            </a:r>
            <a:r>
              <a:rPr lang="en-MY" sz="2400" dirty="0">
                <a:latin typeface="Aharoni" panose="02010803020104030203" pitchFamily="2" charset="-79"/>
                <a:cs typeface="Aharoni" panose="02010803020104030203" pitchFamily="2" charset="-79"/>
              </a:rPr>
              <a:t>/ SUPAYA HIDUP DIBERKATI ALLAH SWT</a:t>
            </a:r>
          </a:p>
          <a:p>
            <a:r>
              <a:rPr lang="en-MY" sz="2400" dirty="0">
                <a:latin typeface="Aharoni" panose="02010803020104030203" pitchFamily="2" charset="-79"/>
                <a:cs typeface="Aharoni" panose="02010803020104030203" pitchFamily="2" charset="-79"/>
              </a:rPr>
              <a:t>3. KITA HENDAKLAH /</a:t>
            </a:r>
            <a:r>
              <a:rPr lang="en-MY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MENJADIKAN ISLAM SEBAGAI  CARA HIDUP</a:t>
            </a:r>
            <a:r>
              <a:rPr lang="en-MY" sz="2400" dirty="0">
                <a:latin typeface="Aharoni" panose="02010803020104030203" pitchFamily="2" charset="-79"/>
                <a:cs typeface="Aharoni" panose="02010803020104030203" pitchFamily="2" charset="-79"/>
              </a:rPr>
              <a:t>/ AGAR SELAMAT DUNIA DAN AKHIRAT</a:t>
            </a:r>
          </a:p>
          <a:p>
            <a:endParaRPr lang="en-MY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MY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TAMBAHAN:</a:t>
            </a:r>
          </a:p>
          <a:p>
            <a:r>
              <a:rPr lang="en-MY" sz="2400" dirty="0">
                <a:latin typeface="Aharoni" panose="02010803020104030203" pitchFamily="2" charset="-79"/>
                <a:cs typeface="Aharoni" panose="02010803020104030203" pitchFamily="2" charset="-79"/>
              </a:rPr>
              <a:t>MAKSUD </a:t>
            </a:r>
            <a:r>
              <a:rPr lang="en-MY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AMAL SOLEH</a:t>
            </a:r>
            <a:r>
              <a:rPr lang="en-MY" sz="2400" dirty="0">
                <a:latin typeface="Aharoni" panose="02010803020104030203" pitchFamily="2" charset="-79"/>
                <a:cs typeface="Aharoni" panose="02010803020104030203" pitchFamily="2" charset="-79"/>
              </a:rPr>
              <a:t>:  </a:t>
            </a:r>
            <a:r>
              <a:rPr lang="en-MY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</a:t>
            </a:r>
            <a:r>
              <a:rPr lang="en-MY" sz="2400" dirty="0">
                <a:latin typeface="Aharoni" panose="02010803020104030203" pitchFamily="2" charset="-79"/>
                <a:cs typeface="Aharoni" panose="02010803020104030203" pitchFamily="2" charset="-79"/>
              </a:rPr>
              <a:t> – PERBUATAN BAIK  </a:t>
            </a:r>
            <a:r>
              <a:rPr lang="en-MY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</a:t>
            </a:r>
            <a:r>
              <a:rPr lang="en-MY" sz="2400" dirty="0">
                <a:latin typeface="Aharoni" panose="02010803020104030203" pitchFamily="2" charset="-79"/>
                <a:cs typeface="Aharoni" panose="02010803020104030203" pitchFamily="2" charset="-79"/>
              </a:rPr>
              <a:t>- PANDUAN   </a:t>
            </a:r>
            <a:r>
              <a:rPr lang="en-MY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</a:t>
            </a:r>
            <a:r>
              <a:rPr lang="en-MY" sz="2400" dirty="0">
                <a:latin typeface="Aharoni" panose="02010803020104030203" pitchFamily="2" charset="-79"/>
                <a:cs typeface="Aharoni" panose="02010803020104030203" pitchFamily="2" charset="-79"/>
              </a:rPr>
              <a:t> - DEKATKAN</a:t>
            </a:r>
          </a:p>
          <a:p>
            <a:r>
              <a:rPr lang="en-MY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PERBUATAN BAIK </a:t>
            </a:r>
            <a:r>
              <a:rPr lang="en-MY" sz="2400" dirty="0">
                <a:latin typeface="Aharoni" panose="02010803020104030203" pitchFamily="2" charset="-79"/>
                <a:cs typeface="Aharoni" panose="02010803020104030203" pitchFamily="2" charset="-79"/>
              </a:rPr>
              <a:t>YANG DILAKUKAN </a:t>
            </a:r>
            <a:r>
              <a:rPr lang="en-MY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MENGIKUT PANDUAN AL QURAN </a:t>
            </a:r>
            <a:r>
              <a:rPr lang="en-MY" sz="2400" dirty="0">
                <a:latin typeface="Aharoni" panose="02010803020104030203" pitchFamily="2" charset="-79"/>
                <a:cs typeface="Aharoni" panose="02010803020104030203" pitchFamily="2" charset="-79"/>
              </a:rPr>
              <a:t>DAN AS SUNNAH DENGAN </a:t>
            </a:r>
            <a:r>
              <a:rPr lang="en-MY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NIAT UNTUK MENDEKATKAN DIRI KEPADA ALLAH SWT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9135757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600CA-1FAB-4591-A43C-C6514FCDA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265044"/>
            <a:ext cx="8911687" cy="861392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Aharoni" panose="02010803020104030203" pitchFamily="2" charset="-79"/>
                <a:cs typeface="Aharoni" panose="02010803020104030203" pitchFamily="2" charset="-79"/>
              </a:rPr>
              <a:t>HADIS</a:t>
            </a:r>
            <a:endParaRPr lang="en-MY" sz="4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ED3E2F9-FBCB-4CF4-8296-BDC6131456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23628"/>
              </p:ext>
            </p:extLst>
          </p:nvPr>
        </p:nvGraphicFramePr>
        <p:xfrm>
          <a:off x="291547" y="1325218"/>
          <a:ext cx="11529392" cy="3686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4696">
                  <a:extLst>
                    <a:ext uri="{9D8B030D-6E8A-4147-A177-3AD203B41FA5}">
                      <a16:colId xmlns:a16="http://schemas.microsoft.com/office/drawing/2014/main" val="4118718840"/>
                    </a:ext>
                  </a:extLst>
                </a:gridCol>
                <a:gridCol w="5764696">
                  <a:extLst>
                    <a:ext uri="{9D8B030D-6E8A-4147-A177-3AD203B41FA5}">
                      <a16:colId xmlns:a16="http://schemas.microsoft.com/office/drawing/2014/main" val="4194757206"/>
                    </a:ext>
                  </a:extLst>
                </a:gridCol>
              </a:tblGrid>
              <a:tr h="736103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HADIS  TINGKATAN 4</a:t>
                      </a:r>
                      <a:endParaRPr lang="en-MY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HADIS  TINGKATAN 5</a:t>
                      </a:r>
                      <a:endParaRPr lang="en-MY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881077"/>
                  </a:ext>
                </a:extLst>
              </a:tr>
              <a:tr h="702442">
                <a:tc>
                  <a:txBody>
                    <a:bodyPr/>
                    <a:lstStyle/>
                    <a:p>
                      <a:r>
                        <a:rPr lang="en-MY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KEMULIAAN BERDIKARI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SETIAP ORANG IALAH PEMIMPIN (2022)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747528"/>
                  </a:ext>
                </a:extLst>
              </a:tr>
              <a:tr h="628608">
                <a:tc>
                  <a:txBody>
                    <a:bodyPr/>
                    <a:lstStyle/>
                    <a:p>
                      <a:endParaRPr lang="en-MY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GOLONGAN YANG MENDAPAT NAUNAG ALLAH SWT</a:t>
                      </a:r>
                      <a:endParaRPr lang="en-MY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625794"/>
                  </a:ext>
                </a:extLst>
              </a:tr>
              <a:tr h="1060267">
                <a:tc>
                  <a:txBody>
                    <a:bodyPr/>
                    <a:lstStyle/>
                    <a:p>
                      <a:endParaRPr lang="en-MY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4750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54831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BBD69-A5BD-45B1-B204-BB7834195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91548"/>
            <a:ext cx="9583047" cy="65523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HADIS : KEMULIAAN BERDIKARI</a:t>
            </a:r>
            <a:endParaRPr lang="en-MY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C12BC4D-FB17-407A-8FCD-5228E2C2C2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42" r="5077" b="34738"/>
          <a:stretch/>
        </p:blipFill>
        <p:spPr>
          <a:xfrm>
            <a:off x="927653" y="1643271"/>
            <a:ext cx="10747512" cy="33925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26815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9D9EA-389D-4C16-B4A7-E7B9E258E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9287" y="675861"/>
            <a:ext cx="9755325" cy="5685182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2.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MAKSUD BERDIKARI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BERUSAHA SENDIRI 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DAN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TIDAK BERGANTUNG 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PADA BANTUAN ORANG LAIN</a:t>
            </a:r>
          </a:p>
          <a:p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3.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KONSEP BERDIKARI</a:t>
            </a:r>
          </a:p>
          <a:p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BERUSAHA DENGAN BERSUNGGUH-SUNGGUH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/ UNTUK MENYARA KEHIDUPAN</a:t>
            </a:r>
          </a:p>
          <a:p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MEYAKINI DENGAN POTESI DIRI 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/ YANG DIKURNIAKAN ALLAH SWT</a:t>
            </a:r>
          </a:p>
          <a:p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BEBASKAN DIRI 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DARIPADA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BERGANTUNG PADA PIHAK LAIN</a:t>
            </a:r>
            <a:endParaRPr lang="en-MY" sz="28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161979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7B566F-F897-4DBB-829A-E2235CFF6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6765" y="424071"/>
            <a:ext cx="9887847" cy="6188764"/>
          </a:xfrm>
        </p:spPr>
        <p:txBody>
          <a:bodyPr>
            <a:noAutofit/>
          </a:bodyPr>
          <a:lstStyle/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4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.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KELEBIHAN BERDIKARI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DARI ASPEK BERIKUT: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A)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AGAMA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ISLAM DI PANDANG TINGGI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OLEH AGAMA LAIN / KERANA RAJIN BERUSAHA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B)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MASYARAKAT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MEMPERKASAKAN DAYA SAING MASYARAKAT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UNTUK MEMPERTINGKATKAN TARAF HIDUP</a:t>
            </a:r>
          </a:p>
          <a:p>
            <a:r>
              <a:rPr lang="en-US" sz="2400" dirty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TAMBAHAN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C)EKONOMI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MENDAPAT SUMBER PENDAPATAN YANG HALAL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/ KERABA IKHLAS BEKERJA</a:t>
            </a: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D)PENDIDIKAN</a:t>
            </a: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MELAHIRKAN  MODAL INSAN YANG BERKEPAKARAN TINGGI/ 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KERANA MEMPUNYAI KEILMUAN  DAN KEMAHIRAN</a:t>
            </a:r>
          </a:p>
        </p:txBody>
      </p:sp>
    </p:spTree>
    <p:extLst>
      <p:ext uri="{BB962C8B-B14F-4D97-AF65-F5344CB8AC3E}">
        <p14:creationId xmlns:p14="http://schemas.microsoft.com/office/powerpoint/2010/main" val="37732930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7B566F-F897-4DBB-829A-E2235CFF6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6765" y="450573"/>
            <a:ext cx="9887847" cy="6162261"/>
          </a:xfrm>
        </p:spPr>
        <p:txBody>
          <a:bodyPr>
            <a:no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4. TERANGKAN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PENGAJARAN HADIS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DI ATAS.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KITA HENDAKLAH /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MENCARI PEKERJAAN YANG HALAL / 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AGAR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HIDUP DIBERKATI ALLAH SWT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KITA HENDAKLAH /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MENGHINDARI PERBUATAN MEMINTA-MINTA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SUPAYA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HIDUP BAHAGIA DI DUNIA DAN DI AKHIRAT</a:t>
            </a:r>
          </a:p>
          <a:p>
            <a:endParaRPr lang="en-MY" sz="20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497083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DDEE1-5F5A-4B6C-AE63-C9811D078F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9774" y="221673"/>
            <a:ext cx="9834838" cy="6232135"/>
          </a:xfrm>
        </p:spPr>
        <p:txBody>
          <a:bodyPr>
            <a:no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NYATAKAN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PEKERJAAN NABI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BERIKUT UNTUK MENYARA KEHIDUPAN KELUARGA: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A) NABI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ADAM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AS -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PETANI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B) NABI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IDRIS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AS-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TUKANG JAHIT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C) NABI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MUSA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AS-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PENTERNAK KAMBING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D) NABI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ZAKARIA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AS-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TUKANG KAYU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E) NABI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MUHAMMAD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SAW-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PENGEMBALA KAMBING DAN PENIAGA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F) NABI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DAUD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AS –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TUKANG BESI</a:t>
            </a:r>
            <a:endParaRPr lang="en-MY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116477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DDEE1-5F5A-4B6C-AE63-C9811D078F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9774" y="742121"/>
            <a:ext cx="9834838" cy="5711687"/>
          </a:xfrm>
        </p:spPr>
        <p:txBody>
          <a:bodyPr>
            <a:noAutofit/>
          </a:bodyPr>
          <a:lstStyle/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TAMBAHAN: </a:t>
            </a:r>
          </a:p>
          <a:p>
            <a:endParaRPr lang="en-US" sz="32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NYATAKAN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CONTOH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BERDIKARI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MENJADI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PETANI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BERNIAGA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MENTERNAK BINATANG TERNAKAN</a:t>
            </a:r>
            <a:endParaRPr lang="en-MY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438965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D6523-FA30-4BB3-A5FB-A649307D2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043" y="265044"/>
            <a:ext cx="9715569" cy="121920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HADIS: TUJUH GOLONGAN YANG MENDAPAT NAUNGAN ALLAH</a:t>
            </a:r>
            <a:endParaRPr lang="en-MY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0917B12-000F-4179-BA8D-38B314600F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7" b="9120"/>
          <a:stretch/>
        </p:blipFill>
        <p:spPr>
          <a:xfrm>
            <a:off x="1020417" y="1696278"/>
            <a:ext cx="10694505" cy="4518992"/>
          </a:xfrm>
        </p:spPr>
      </p:pic>
    </p:spTree>
    <p:extLst>
      <p:ext uri="{BB962C8B-B14F-4D97-AF65-F5344CB8AC3E}">
        <p14:creationId xmlns:p14="http://schemas.microsoft.com/office/powerpoint/2010/main" val="994617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E1433-4D48-4865-A5A2-39F3E81CD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609" y="384313"/>
            <a:ext cx="10842003" cy="6122504"/>
          </a:xfrm>
        </p:spPr>
        <p:txBody>
          <a:bodyPr>
            <a:normAutofit fontScale="85000" lnSpcReduction="10000"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. NYATAKAN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MAKSUD NAUNGAN ALLAH SWT.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MENDAPAT PERLINDUNGAN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DARIPADA/ 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KEPANASAN CAHAYA MATAHARI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/ DI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PADANG MAHSYAR</a:t>
            </a:r>
          </a:p>
          <a:p>
            <a:pPr marL="0" indent="0">
              <a:buNone/>
            </a:pPr>
            <a:endParaRPr lang="en-US" sz="32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2.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NYATAKAN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EMPAT GOLONGAN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YANG MENDAPAT NAUNGAN ALLAH SWT.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PEMIMPIN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YANG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ADIL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PEMUDA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YANG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TAAT BERIBADAT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KEPADA ALLAH SWT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SESEORANG YANG HATINYA MENCINTAI MASJID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SESEORANG YANG MEMBENCI MAKSIAT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/ KERANA TAKUTKAN ALLAH SWT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SESEORANG YANG MENYEMBUNYIKAN SEDEKAH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PEMUDA YANG MEMENUHI MASA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 DENGAN MELAKUKAN IBADAH KEPADA ALLAH SWT/ 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SAMA ADA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WAJIB ATAU SUNAT</a:t>
            </a:r>
          </a:p>
          <a:p>
            <a:endParaRPr lang="en-US" sz="32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en-MY" sz="32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00164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E1433-4D48-4865-A5A2-39F3E81CD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609" y="384313"/>
            <a:ext cx="10842003" cy="6122504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3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 NYATAKAN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MAKSUD PEMUDA YANG HIDUPNYA TAAT BERIBADAT KEPADA ALLAH SWT.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PEMUDA YANG MEMENUHI MASA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 DENGAN MELAKUKAN IBADAH KEPADA ALLAH SWT/ 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SAMA ADA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WAJIB ATAU SUNAT</a:t>
            </a:r>
          </a:p>
          <a:p>
            <a:endParaRPr lang="en-US" sz="32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4.NYATAKAN MAKSUD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PEMIMPIN YANG ADIL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PEMIMPIN YANG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MENJALANKAN TANGGUNGJAWAB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/ TERHADAP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ORANG YANG DI BAWAH PIMPINANNYA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/ BERPANDUKAN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 QURAN DAN AL HADIS</a:t>
            </a:r>
            <a:endParaRPr lang="en-MY" sz="32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32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32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en-MY" sz="32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994078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218D0-9A30-49E9-B18D-0619310AE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591" y="477078"/>
            <a:ext cx="10948021" cy="5936974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3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. JELASKAN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CONTOH SESEORANG YANG HIDUPNYA TAAT BERIBADAT KEPADA ALLAH SWT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MELAKSANAKAN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SOLAT LIMA WAKTU DENGAN SEMPURNA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MELAZIMI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QIAMULAIL</a:t>
            </a:r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MEMBACA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AL QURAN DAN BERZIKIR</a:t>
            </a:r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4. NYATAKAN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MAKSUD SESEORANG YANG HATINYA SENTIASA MENCINTAI MASJID.</a:t>
            </a:r>
          </a:p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SESEORANG YANG HATINYA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BERASA SERONOK/  MEMAKMURKAN MASJID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 DENGAN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AKTIVITI IBADAH DAN KEBAJIKAN</a:t>
            </a:r>
            <a:endParaRPr lang="en-MY" sz="28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376193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218D0-9A30-49E9-B18D-0619310AE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104" y="477078"/>
            <a:ext cx="10868508" cy="6082748"/>
          </a:xfrm>
        </p:spPr>
        <p:txBody>
          <a:bodyPr>
            <a:noAutofit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5. JELASKAN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USAHA / CARA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UNTUK MENJADI SESEORANG YANG HATINYA MENCINTAI MASJID.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MENUNAIKAN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SOLAT FARDU BERJEMAAH</a:t>
            </a:r>
            <a:endParaRPr lang="en-US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MENYERTAI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AKTIVITI DI MASJID SEPERTI MAJLIS ILMU</a:t>
            </a:r>
            <a:endParaRPr lang="en-US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6. NYATAKAN MAKSUD SESEORANG YANG MEMBENCI MAKSIAT KERANA TAKUT KEPADA ALLAH SWT.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SESEORANG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YANG MEMBENCI DAN MENJAUHI SEMUA PERBUATAN YANG MELANGGAR SURUHAN ALLAH SWT / DAN MENINGGALKAN LARANGANNYA 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SAMA ADA DALAM BENTUK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LISAN, PERBUATAN ATAU HATI</a:t>
            </a:r>
            <a:endParaRPr lang="en-MY" sz="32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134396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C9F2B-5872-4F49-9A45-3289F2DCF8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339" y="344557"/>
            <a:ext cx="10961273" cy="5976730"/>
          </a:xfrm>
        </p:spPr>
        <p:txBody>
          <a:bodyPr>
            <a:normAutofit lnSpcReduction="10000"/>
          </a:bodyPr>
          <a:lstStyle/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7. NYATAKAN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CONTOH SESEORANG  YANG MEMBENCI MAKSIAT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KERANA TAKUT KEPADA ALLAH SWT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MENJAUHI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PERBUATAN MENCURI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MENJAUHI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PERGAULAN BEBAS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TANPA BATASAN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MENJAUHI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PERBUATAN ZINA</a:t>
            </a:r>
          </a:p>
          <a:p>
            <a:endParaRPr lang="en-US" sz="32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.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JELASKAN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CONTOH MENYEMBUNYIKAN SEDEKAH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MEMBERIKAN SUMBANGAN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SECARA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DALAM TALIAN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MEWAKAFKAN TANAH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YANG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BERMANFAAT</a:t>
            </a:r>
          </a:p>
          <a:p>
            <a:endParaRPr lang="en-US" sz="32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dirty="0"/>
          </a:p>
          <a:p>
            <a:endParaRPr lang="en-US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5744588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DD606-016A-4BE2-88E3-A395E3F43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861" y="344557"/>
            <a:ext cx="10828751" cy="6149008"/>
          </a:xfrm>
        </p:spPr>
        <p:txBody>
          <a:bodyPr>
            <a:normAutofit/>
          </a:bodyPr>
          <a:lstStyle/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1. TERANGKAN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PENGAJARAN HADIS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KITA HENDAKLAH/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BERSEDEKAH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/SUPAYA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REZEKI DI BERKATI ALLAH SWT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KITA HENDAKLAH/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MENJAUHI PERBUATAN MAKSIAT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/ AGAR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JIWA TENANG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KITA HENDAKLAH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MENCINTAI MASJID /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AGAR DIBERIKAN GANJARAN PAHALA</a:t>
            </a:r>
          </a:p>
          <a:p>
            <a:endParaRPr lang="en-US" sz="32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en-MY" sz="32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796542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7CAA3-B69B-4E60-A2E6-DE9EAFD23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017" y="624110"/>
            <a:ext cx="9874595" cy="833629"/>
          </a:xfrm>
        </p:spPr>
        <p:txBody>
          <a:bodyPr/>
          <a:lstStyle/>
          <a:p>
            <a:r>
              <a:rPr lang="en-US" dirty="0"/>
              <a:t>SETIAP ORANG IALAH PEMIMPIN</a:t>
            </a:r>
            <a:endParaRPr lang="en-MY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74B415-FEC9-4C48-A249-D0A492EA21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5" t="12495" r="15210" b="8370"/>
          <a:stretch/>
        </p:blipFill>
        <p:spPr>
          <a:xfrm>
            <a:off x="755374" y="1364974"/>
            <a:ext cx="10548730" cy="49695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85734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A34F6-82EC-4C39-B7A8-C1F7E0B61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8062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MAKSUD KALIMAH</a:t>
            </a:r>
            <a:endParaRPr lang="en-MY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E101A70-BA5D-46DB-B4B9-1912539CD4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2659822"/>
              </p:ext>
            </p:extLst>
          </p:nvPr>
        </p:nvGraphicFramePr>
        <p:xfrm>
          <a:off x="966788" y="1404938"/>
          <a:ext cx="10537826" cy="4828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68913">
                  <a:extLst>
                    <a:ext uri="{9D8B030D-6E8A-4147-A177-3AD203B41FA5}">
                      <a16:colId xmlns:a16="http://schemas.microsoft.com/office/drawing/2014/main" val="2794019819"/>
                    </a:ext>
                  </a:extLst>
                </a:gridCol>
                <a:gridCol w="5268913">
                  <a:extLst>
                    <a:ext uri="{9D8B030D-6E8A-4147-A177-3AD203B41FA5}">
                      <a16:colId xmlns:a16="http://schemas.microsoft.com/office/drawing/2014/main" val="1651468700"/>
                    </a:ext>
                  </a:extLst>
                </a:gridCol>
              </a:tblGrid>
              <a:tr h="804825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MAKSUD</a:t>
                      </a:r>
                      <a:endParaRPr lang="en-MY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MAKSUD</a:t>
                      </a:r>
                      <a:endParaRPr lang="en-MY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999396"/>
                  </a:ext>
                </a:extLst>
              </a:tr>
              <a:tr h="80482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1. PEMIMPIN </a:t>
                      </a:r>
                      <a:r>
                        <a:rPr lang="ar-JO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ar-JO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راع    - </a:t>
                      </a:r>
                      <a:endParaRPr lang="en-MY" sz="24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1. PEREMPUAN -</a:t>
                      </a:r>
                      <a:r>
                        <a:rPr lang="ar-JO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 </a:t>
                      </a:r>
                      <a:r>
                        <a:rPr lang="ar-JO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المرأة </a:t>
                      </a:r>
                      <a:r>
                        <a:rPr lang="ar-JO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  </a:t>
                      </a:r>
                      <a:endParaRPr lang="en-MY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739153"/>
                  </a:ext>
                </a:extLst>
              </a:tr>
              <a:tr h="80482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2. BERTANGGUNGJAWAB</a:t>
                      </a:r>
                      <a:r>
                        <a:rPr lang="en-MY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- </a:t>
                      </a:r>
                      <a:r>
                        <a:rPr lang="ar-JO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مسؤل</a:t>
                      </a:r>
                      <a:r>
                        <a:rPr lang="ar-JO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endParaRPr lang="en-MY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2. RUMAHTANGGANYA-   </a:t>
                      </a:r>
                      <a:r>
                        <a:rPr lang="ar-JO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ar-JO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بيت زوجها </a:t>
                      </a:r>
                      <a:endParaRPr lang="en-MY" sz="24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264874"/>
                  </a:ext>
                </a:extLst>
              </a:tr>
              <a:tr h="80482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3. KEPIMPINANNYA 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- </a:t>
                      </a:r>
                      <a:r>
                        <a:rPr lang="ar-JO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رعيته</a:t>
                      </a:r>
                      <a:r>
                        <a:rPr lang="en-MY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ar-JO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endParaRPr lang="en-MY" sz="24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3. PEKERJA -</a:t>
                      </a:r>
                      <a:r>
                        <a:rPr lang="ar-JO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الخادم </a:t>
                      </a:r>
                      <a:endParaRPr lang="en-MY" sz="24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882483"/>
                  </a:ext>
                </a:extLst>
              </a:tr>
              <a:tr h="80482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4. PEMIMPIN - </a:t>
                      </a:r>
                      <a:r>
                        <a:rPr lang="ar-JO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الامام </a:t>
                      </a:r>
                      <a:endParaRPr lang="en-MY" sz="24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4. HARTA MAJIKANNYA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-</a:t>
                      </a:r>
                      <a:r>
                        <a:rPr lang="ar-JO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مال سيده </a:t>
                      </a:r>
                      <a:endParaRPr lang="en-MY" sz="24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221227"/>
                  </a:ext>
                </a:extLst>
              </a:tr>
              <a:tr h="80482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5. LELAKI -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ar-JO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الرجل</a:t>
                      </a:r>
                      <a:r>
                        <a:rPr lang="en-MY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 </a:t>
                      </a:r>
                      <a:r>
                        <a:rPr lang="ar-JO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endParaRPr lang="en-MY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5. HARTA AYAHNYA- </a:t>
                      </a:r>
                      <a:r>
                        <a:rPr lang="ar-JO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ar-JO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مال أبيه </a:t>
                      </a:r>
                      <a:endParaRPr lang="en-MY" sz="24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6767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42139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218D0-9A30-49E9-B18D-0619310AE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0844" y="327378"/>
            <a:ext cx="10533768" cy="5583844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2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. NYATAKAN </a:t>
            </a:r>
            <a:r>
              <a:rPr lang="en-US" sz="24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INDIVIDU YANG DIPERTANGGUNGJAWABKAN BERDASARKAN HADIS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US" sz="24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1. PEMIMPIN</a:t>
            </a:r>
          </a:p>
          <a:p>
            <a:r>
              <a:rPr lang="en-US" sz="24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2. SUAMI</a:t>
            </a:r>
          </a:p>
          <a:p>
            <a:r>
              <a:rPr lang="en-US" sz="24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3. ISTERI</a:t>
            </a:r>
          </a:p>
          <a:p>
            <a:r>
              <a:rPr lang="en-US" sz="24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4. PEKERJA</a:t>
            </a:r>
          </a:p>
          <a:p>
            <a:r>
              <a:rPr lang="en-US" sz="24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5. ANAK</a:t>
            </a:r>
            <a:endParaRPr lang="en-US" sz="24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3. JELASKAN </a:t>
            </a:r>
            <a:r>
              <a:rPr lang="en-US" sz="24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TANGGUNGJAWAB SEORANG SUAMI.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MEMBERI </a:t>
            </a:r>
            <a:r>
              <a:rPr lang="en-US" sz="24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NAFKAH KEPADA ANGGOTA KELUARGA</a:t>
            </a:r>
          </a:p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MEMBERI </a:t>
            </a:r>
            <a:r>
              <a:rPr lang="en-US" sz="24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DIDIKAN AGAMA KEPADA ISTERI DAN ANAK-ANAK</a:t>
            </a:r>
          </a:p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MEMBERIKAN </a:t>
            </a:r>
            <a:r>
              <a:rPr lang="en-US" sz="24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PERLINDUNGAN DAN MENJAGA KESELAMATAN ANGGOTA KELUARGA</a:t>
            </a:r>
            <a:endParaRPr lang="en-MY" sz="2400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207293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C9F2B-5872-4F49-9A45-3289F2DCF8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7496" y="344557"/>
            <a:ext cx="10007116" cy="5566665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4. JELASKAN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TANGGUNGJAWAB SEORANG ISTERI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MENTAATI SUAMI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/ DAN MENUNAIKAN HAKNYA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MENJAGA MARUAH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DIRI, SUAMI DAN KELUARGA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MEMELIHARA DAN MENDIDIK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ANAK-ANAK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MENGURUS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RUMAHTANGGA</a:t>
            </a: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5. JELASKAN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TANGGUNGJAWAB SEORANG PEKERJA.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MENGIKUT ARAHAN KETUA</a:t>
            </a:r>
          </a:p>
          <a:p>
            <a:r>
              <a:rPr lang="en-US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BEKERJA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DENGAN PENUH INTEGRITI</a:t>
            </a:r>
          </a:p>
          <a:p>
            <a:r>
              <a:rPr lang="en-US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BEKERJA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MENGIKUT PROSEDUR YANG DITETAPKAN</a:t>
            </a:r>
          </a:p>
          <a:p>
            <a:r>
              <a:rPr lang="en-US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MELAKSANAKAN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TUGAS DENGAN SEMPURNA</a:t>
            </a:r>
            <a:endParaRPr lang="en-US" dirty="0"/>
          </a:p>
          <a:p>
            <a:endParaRPr lang="en-US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13772025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218D0-9A30-49E9-B18D-0619310AE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0844" y="327378"/>
            <a:ext cx="10533768" cy="5583844"/>
          </a:xfrm>
        </p:spPr>
        <p:txBody>
          <a:bodyPr>
            <a:normAutofit/>
          </a:bodyPr>
          <a:lstStyle/>
          <a:p>
            <a:endParaRPr lang="en-US" sz="24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6. JELASKAN </a:t>
            </a:r>
            <a:r>
              <a:rPr lang="en-US" sz="24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TANGGUNGJAWAB SEORANG PEMIMPIN.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US" sz="24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BERLAKU ADIL 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DAN MENGHAPUSKAN KEZALIMAN</a:t>
            </a:r>
            <a:endParaRPr lang="en-US" sz="2400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MENEGAKKAN SYARIAT ISLAM</a:t>
            </a:r>
          </a:p>
          <a:p>
            <a:r>
              <a:rPr lang="en-US" sz="24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BERSIKAP TOLERANSI 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TERHADAP BAWAHAN</a:t>
            </a:r>
            <a:endParaRPr lang="en-MY" sz="2400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999384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DD606-016A-4BE2-88E3-A395E3F43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533" y="248356"/>
            <a:ext cx="10624079" cy="6245209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TERANGKAN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TANGGUNGJAWAB ANAK TERHADAP IBU BAPA. </a:t>
            </a:r>
          </a:p>
          <a:p>
            <a:r>
              <a:rPr lang="en-US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SENTIASA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MENDOAKAN IBUBAPA</a:t>
            </a:r>
          </a:p>
          <a:p>
            <a:r>
              <a:rPr lang="en-US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SENTIASA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MEMBANTU MEREKA DENGAN SEBAIK-BAIKNYA</a:t>
            </a:r>
          </a:p>
          <a:p>
            <a:r>
              <a:rPr lang="en-US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SENTIASA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BERBAKTI KEPADA IBU BAPA SAMADA YANG MASIH HIDUP ATAU YANG TELAH MENINGGAL</a:t>
            </a: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TERANGKAN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PENGAJARAN HADIS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KITA HENDAKLAH/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MENUNAIKAN TANGGUNGJAWAB SEBAGAI PEMIMPIN /</a:t>
            </a:r>
            <a:r>
              <a:rPr lang="en-US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SUPAYA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MENDAPAT NIKMAT DI AKHIRAT KELAK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KITA HENDAKLAH/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SENTIASA BERBAKTI KEPADA IBU BAPA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/ KERANA JASANYA TIDAK TERBALAS</a:t>
            </a:r>
          </a:p>
          <a:p>
            <a:r>
              <a:rPr lang="en-US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KITA HENDAKLAH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MELINDUNGI AHLI KELUARGA /</a:t>
            </a:r>
            <a:r>
              <a:rPr lang="en-US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AGAR SELAMAT DI DUNIA DAN DI AKHIRAT</a:t>
            </a:r>
          </a:p>
        </p:txBody>
      </p:sp>
    </p:spTree>
    <p:extLst>
      <p:ext uri="{BB962C8B-B14F-4D97-AF65-F5344CB8AC3E}">
        <p14:creationId xmlns:p14="http://schemas.microsoft.com/office/powerpoint/2010/main" val="11963832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898</TotalTime>
  <Words>2336</Words>
  <Application>Microsoft Office PowerPoint</Application>
  <PresentationFormat>Widescreen</PresentationFormat>
  <Paragraphs>436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2" baseType="lpstr">
      <vt:lpstr>Aharoni</vt:lpstr>
      <vt:lpstr>Rockwell</vt:lpstr>
      <vt:lpstr>Rockwell Condensed</vt:lpstr>
      <vt:lpstr>Wingdings</vt:lpstr>
      <vt:lpstr>Wood Type</vt:lpstr>
      <vt:lpstr>BENGKEL REVISI GEMILANG SPM 2024 </vt:lpstr>
      <vt:lpstr>AYAT KEFAHAMAN</vt:lpstr>
      <vt:lpstr>PowerPoint Presentation</vt:lpstr>
      <vt:lpstr>LARANGAN RASUAH</vt:lpstr>
      <vt:lpstr>PowerPoint Presentation</vt:lpstr>
      <vt:lpstr>PowerPoint Presentation</vt:lpstr>
      <vt:lpstr>PowerPoint Presentation</vt:lpstr>
      <vt:lpstr>MEMAHAMI SUNNATULLAH</vt:lpstr>
      <vt:lpstr>PowerPoint Presentation</vt:lpstr>
      <vt:lpstr>PowerPoint Presentation</vt:lpstr>
      <vt:lpstr>PowerPoint Presentation</vt:lpstr>
      <vt:lpstr>PowerPoint Presentation</vt:lpstr>
      <vt:lpstr>TAMBAHAN:  SEBAB TURUN AYAT</vt:lpstr>
      <vt:lpstr>PowerPoint Presentation</vt:lpstr>
      <vt:lpstr>LARANGAN MEMPERSENDAKAN AGAMA</vt:lpstr>
      <vt:lpstr>PowerPoint Presentation</vt:lpstr>
      <vt:lpstr>PowerPoint Presentation</vt:lpstr>
      <vt:lpstr>PowerPoint Presentation</vt:lpstr>
      <vt:lpstr>PowerPoint Presentation</vt:lpstr>
      <vt:lpstr>CIRI-CIRI MUKMIN BERJAYA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KEPELBAGAIAN BANGSA DALAM ISLAM</vt:lpstr>
      <vt:lpstr>PowerPoint Presentation</vt:lpstr>
      <vt:lpstr>PowerPoint Presentation</vt:lpstr>
      <vt:lpstr>PowerPoint Presentation</vt:lpstr>
      <vt:lpstr>TAMBAHAN: SEBAB TURUN AYAT</vt:lpstr>
      <vt:lpstr>PowerPoint Presentation</vt:lpstr>
      <vt:lpstr>DAKWAH PEMACU KEMAJUAN</vt:lpstr>
      <vt:lpstr>PowerPoint Presentation</vt:lpstr>
      <vt:lpstr>PowerPoint Presentation</vt:lpstr>
      <vt:lpstr>PowerPoint Presentation</vt:lpstr>
      <vt:lpstr>HADIS</vt:lpstr>
      <vt:lpstr>HADIS : KEMULIAAN BERDIKARI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HADIS: TUJUH GOLONGAN YANG MENDAPAT NAUNGAN ALLAH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SETIAP ORANG IALAH PEMIMPIN</vt:lpstr>
      <vt:lpstr>MAKSUD KALIMAH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BENGKEL REVISI GEMILANG SPM 2022</dc:title>
  <dc:creator>hp</dc:creator>
  <cp:lastModifiedBy>User</cp:lastModifiedBy>
  <cp:revision>79</cp:revision>
  <dcterms:created xsi:type="dcterms:W3CDTF">2023-02-17T11:30:06Z</dcterms:created>
  <dcterms:modified xsi:type="dcterms:W3CDTF">2025-01-02T15:26:51Z</dcterms:modified>
</cp:coreProperties>
</file>